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44"/>
  </p:handoutMasterIdLst>
  <p:sldIdLst>
    <p:sldId id="451" r:id="rId3"/>
    <p:sldId id="633" r:id="rId4"/>
    <p:sldId id="774" r:id="rId6"/>
    <p:sldId id="658" r:id="rId7"/>
    <p:sldId id="838" r:id="rId8"/>
    <p:sldId id="839" r:id="rId9"/>
    <p:sldId id="840" r:id="rId10"/>
    <p:sldId id="842" r:id="rId11"/>
    <p:sldId id="843" r:id="rId12"/>
    <p:sldId id="844" r:id="rId13"/>
    <p:sldId id="841" r:id="rId14"/>
    <p:sldId id="845" r:id="rId15"/>
    <p:sldId id="846" r:id="rId16"/>
    <p:sldId id="847" r:id="rId17"/>
    <p:sldId id="674" r:id="rId18"/>
    <p:sldId id="680" r:id="rId19"/>
    <p:sldId id="681" r:id="rId20"/>
    <p:sldId id="682" r:id="rId21"/>
    <p:sldId id="683" r:id="rId22"/>
    <p:sldId id="684" r:id="rId23"/>
    <p:sldId id="685" r:id="rId24"/>
    <p:sldId id="686" r:id="rId25"/>
    <p:sldId id="700" r:id="rId26"/>
    <p:sldId id="737" r:id="rId27"/>
    <p:sldId id="744" r:id="rId28"/>
    <p:sldId id="749" r:id="rId29"/>
    <p:sldId id="745" r:id="rId30"/>
    <p:sldId id="746" r:id="rId31"/>
    <p:sldId id="748" r:id="rId32"/>
    <p:sldId id="747" r:id="rId33"/>
    <p:sldId id="707" r:id="rId34"/>
    <p:sldId id="708" r:id="rId35"/>
    <p:sldId id="812" r:id="rId36"/>
    <p:sldId id="830" r:id="rId37"/>
    <p:sldId id="823" r:id="rId38"/>
    <p:sldId id="813" r:id="rId39"/>
    <p:sldId id="818" r:id="rId40"/>
    <p:sldId id="736" r:id="rId41"/>
    <p:sldId id="713" r:id="rId42"/>
    <p:sldId id="263" r:id="rId43"/>
  </p:sldIdLst>
  <p:sldSz cx="12190095" cy="6858000"/>
  <p:notesSz cx="6858000" cy="9144000"/>
  <p:embeddedFontLst>
    <p:embeddedFont>
      <p:font typeface="微软雅黑" panose="020B0503020204020204" pitchFamily="34" charset="-122"/>
      <p:regular r:id="rId49"/>
    </p:embeddedFont>
    <p:embeddedFont>
      <p:font typeface="方正兰亭粗黑简体" panose="02000500000000000000" pitchFamily="2" charset="-122"/>
      <p:regular r:id="rId50"/>
    </p:embeddedFont>
    <p:embeddedFont>
      <p:font typeface="Montserrat Medium" panose="02000500000000000000" pitchFamily="2" charset="-122"/>
      <p:regular r:id="rId51"/>
    </p:embeddedFont>
    <p:embeddedFont>
      <p:font typeface="微软雅黑 Light" panose="020B0502040204020203" pitchFamily="34" charset="-122"/>
      <p:regular r:id="rId52"/>
    </p:embeddedFont>
    <p:embeddedFont>
      <p:font typeface="Calibri" panose="020F0502020204030204" charset="0"/>
      <p:regular r:id="rId53"/>
      <p:bold r:id="rId54"/>
      <p:italic r:id="rId55"/>
      <p:boldItalic r:id="rId56"/>
    </p:embeddedFont>
  </p:embeddedFontLst>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 id="774"/>
          </p14:sldIdLst>
        </p14:section>
        <p14:section name="“INV-采集棒-云”交互流程" id="{2f8fe1f7-c413-4af7-9f19-834469cf2e72}">
          <p14:sldIdLst>
            <p14:sldId id="658"/>
            <p14:sldId id="838"/>
            <p14:sldId id="839"/>
            <p14:sldId id="840"/>
            <p14:sldId id="842"/>
            <p14:sldId id="843"/>
            <p14:sldId id="844"/>
            <p14:sldId id="841"/>
            <p14:sldId id="845"/>
            <p14:sldId id="846"/>
            <p14:sldId id="847"/>
            <p14:sldId id="674"/>
            <p14:sldId id="680"/>
            <p14:sldId id="681"/>
            <p14:sldId id="682"/>
            <p14:sldId id="683"/>
            <p14:sldId id="684"/>
            <p14:sldId id="685"/>
            <p14:sldId id="686"/>
          </p14:sldIdLst>
        </p14:section>
        <p14:section name="ADC" id="{c8cb95aa-9810-4e83-bd54-ca53053336e7}">
          <p14:sldIdLst>
            <p14:sldId id="700"/>
            <p14:sldId id="737"/>
            <p14:sldId id="744"/>
            <p14:sldId id="749"/>
            <p14:sldId id="745"/>
            <p14:sldId id="746"/>
            <p14:sldId id="748"/>
            <p14:sldId id="747"/>
          </p14:sldIdLst>
        </p14:section>
        <p14:section name="EPWM" id="{ebb29d27-bd87-432a-91cd-8abadaa44f1c}">
          <p14:sldIdLst>
            <p14:sldId id="707"/>
            <p14:sldId id="708"/>
            <p14:sldId id="812"/>
            <p14:sldId id="830"/>
            <p14:sldId id="823"/>
            <p14:sldId id="813"/>
            <p14:sldId id="818"/>
          </p14:sldIdLst>
        </p14:section>
        <p14:section name="C语言编程学习" id="{65005fd1-85a6-4cf5-b2ca-6f335c4d2e06}">
          <p14:sldIdLst>
            <p14:sldId id="736"/>
            <p14:sldId id="713"/>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798" userDrawn="1">
          <p15:clr>
            <a:srgbClr val="A4A3A4"/>
          </p15:clr>
        </p15:guide>
        <p15:guide id="2" pos="40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798"/>
        <p:guide pos="40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246.xml"/><Relationship Id="rId56" Type="http://schemas.openxmlformats.org/officeDocument/2006/relationships/font" Target="fonts/font8.fntdata"/><Relationship Id="rId55" Type="http://schemas.openxmlformats.org/officeDocument/2006/relationships/font" Target="fonts/font7.fntdata"/><Relationship Id="rId54" Type="http://schemas.openxmlformats.org/officeDocument/2006/relationships/font" Target="fonts/font6.fntdata"/><Relationship Id="rId53" Type="http://schemas.openxmlformats.org/officeDocument/2006/relationships/font" Target="fonts/font5.fntdata"/><Relationship Id="rId52" Type="http://schemas.openxmlformats.org/officeDocument/2006/relationships/font" Target="fonts/font4.fntdata"/><Relationship Id="rId51" Type="http://schemas.openxmlformats.org/officeDocument/2006/relationships/font" Target="fonts/font3.fntdata"/><Relationship Id="rId50" Type="http://schemas.openxmlformats.org/officeDocument/2006/relationships/font" Target="fonts/font2.fntdata"/><Relationship Id="rId5" Type="http://schemas.openxmlformats.org/officeDocument/2006/relationships/notesMaster" Target="notesMasters/notesMaster1.xml"/><Relationship Id="rId49" Type="http://schemas.openxmlformats.org/officeDocument/2006/relationships/font" Target="fonts/font1.fntdata"/><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0" Type="http://schemas.openxmlformats.org/officeDocument/2006/relationships/notesSlide" Target="../notesSlides/notesSlide14.xml"/><Relationship Id="rId2" Type="http://schemas.openxmlformats.org/officeDocument/2006/relationships/tags" Target="../tags/tag51.xml"/><Relationship Id="rId19" Type="http://schemas.openxmlformats.org/officeDocument/2006/relationships/slideLayout" Target="../slideLayouts/slideLayout4.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image" Target="../media/image26.png"/><Relationship Id="rId15" Type="http://schemas.openxmlformats.org/officeDocument/2006/relationships/tags" Target="../tags/tag63.xml"/><Relationship Id="rId14" Type="http://schemas.openxmlformats.org/officeDocument/2006/relationships/image" Target="../media/image25.png"/><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0.xml"/></Relationships>
</file>

<file path=ppt/slides/_rels/slide16.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8" Type="http://schemas.openxmlformats.org/officeDocument/2006/relationships/notesSlide" Target="../notesSlides/notesSlide15.xml"/><Relationship Id="rId17" Type="http://schemas.openxmlformats.org/officeDocument/2006/relationships/slideLayout" Target="../slideLayouts/slideLayout4.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image" Target="../media/image27.png"/><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17.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8" Type="http://schemas.openxmlformats.org/officeDocument/2006/relationships/notesSlide" Target="../notesSlides/notesSlide16.xml"/><Relationship Id="rId17" Type="http://schemas.openxmlformats.org/officeDocument/2006/relationships/slideLayout" Target="../slideLayouts/slideLayout4.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image" Target="../media/image28.png"/><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1.xml"/></Relationships>
</file>

<file path=ppt/slides/_rels/slide18.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0" Type="http://schemas.openxmlformats.org/officeDocument/2006/relationships/notesSlide" Target="../notesSlides/notesSlide17.xml"/><Relationship Id="rId2" Type="http://schemas.openxmlformats.org/officeDocument/2006/relationships/tags" Target="../tags/tag97.xml"/><Relationship Id="rId19" Type="http://schemas.openxmlformats.org/officeDocument/2006/relationships/slideLayout" Target="../slideLayouts/slideLayout4.xml"/><Relationship Id="rId18" Type="http://schemas.openxmlformats.org/officeDocument/2006/relationships/tags" Target="../tags/tag110.xml"/><Relationship Id="rId17" Type="http://schemas.openxmlformats.org/officeDocument/2006/relationships/tags" Target="../tags/tag109.xml"/><Relationship Id="rId16" Type="http://schemas.openxmlformats.org/officeDocument/2006/relationships/image" Target="../media/image31.png"/><Relationship Id="rId15" Type="http://schemas.openxmlformats.org/officeDocument/2006/relationships/image" Target="../media/image30.png"/><Relationship Id="rId14" Type="http://schemas.openxmlformats.org/officeDocument/2006/relationships/image" Target="../media/image29.png"/><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tags" Target="../tags/tag96.xml"/></Relationships>
</file>

<file path=ppt/slides/_rels/slide19.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9" Type="http://schemas.openxmlformats.org/officeDocument/2006/relationships/notesSlide" Target="../notesSlides/notesSlide18.xml"/><Relationship Id="rId18" Type="http://schemas.openxmlformats.org/officeDocument/2006/relationships/slideLayout" Target="../slideLayouts/slideLayout4.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image" Target="../media/image32.png"/><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tags" Target="../tags/tag1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0" Type="http://schemas.openxmlformats.org/officeDocument/2006/relationships/notesSlide" Target="../notesSlides/notesSlide19.xml"/><Relationship Id="rId2" Type="http://schemas.openxmlformats.org/officeDocument/2006/relationships/tags" Target="../tags/tag128.xml"/><Relationship Id="rId19" Type="http://schemas.openxmlformats.org/officeDocument/2006/relationships/slideLayout" Target="../slideLayouts/slideLayout4.xml"/><Relationship Id="rId18" Type="http://schemas.openxmlformats.org/officeDocument/2006/relationships/tags" Target="../tags/tag143.xml"/><Relationship Id="rId17" Type="http://schemas.openxmlformats.org/officeDocument/2006/relationships/tags" Target="../tags/tag142.xml"/><Relationship Id="rId16" Type="http://schemas.openxmlformats.org/officeDocument/2006/relationships/tags" Target="../tags/tag141.xml"/><Relationship Id="rId15" Type="http://schemas.openxmlformats.org/officeDocument/2006/relationships/tags" Target="../tags/tag140.xml"/><Relationship Id="rId14" Type="http://schemas.openxmlformats.org/officeDocument/2006/relationships/image" Target="../media/image33.png"/><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tags" Target="../tags/tag127.xml"/></Relationships>
</file>

<file path=ppt/slides/_rels/slide21.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5" Type="http://schemas.openxmlformats.org/officeDocument/2006/relationships/notesSlide" Target="../notesSlides/notesSlide20.xml"/><Relationship Id="rId24" Type="http://schemas.openxmlformats.org/officeDocument/2006/relationships/slideLayout" Target="../slideLayouts/slideLayout4.xml"/><Relationship Id="rId23" Type="http://schemas.openxmlformats.org/officeDocument/2006/relationships/tags" Target="../tags/tag161.xml"/><Relationship Id="rId22" Type="http://schemas.openxmlformats.org/officeDocument/2006/relationships/tags" Target="../tags/tag160.xml"/><Relationship Id="rId21" Type="http://schemas.openxmlformats.org/officeDocument/2006/relationships/image" Target="../media/image38.png"/><Relationship Id="rId20" Type="http://schemas.openxmlformats.org/officeDocument/2006/relationships/image" Target="../media/image37.png"/><Relationship Id="rId2" Type="http://schemas.openxmlformats.org/officeDocument/2006/relationships/tags" Target="../tags/tag145.xml"/><Relationship Id="rId19" Type="http://schemas.openxmlformats.org/officeDocument/2006/relationships/tags" Target="../tags/tag159.xml"/><Relationship Id="rId18" Type="http://schemas.openxmlformats.org/officeDocument/2006/relationships/tags" Target="../tags/tag158.xml"/><Relationship Id="rId17" Type="http://schemas.openxmlformats.org/officeDocument/2006/relationships/tags" Target="../tags/tag157.xml"/><Relationship Id="rId16" Type="http://schemas.openxmlformats.org/officeDocument/2006/relationships/image" Target="../media/image36.png"/><Relationship Id="rId15" Type="http://schemas.openxmlformats.org/officeDocument/2006/relationships/image" Target="../media/image35.png"/><Relationship Id="rId14" Type="http://schemas.openxmlformats.org/officeDocument/2006/relationships/image" Target="../media/image34.png"/><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tags" Target="../tags/tag144.xml"/></Relationships>
</file>

<file path=ppt/slides/_rels/slide22.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1" Type="http://schemas.openxmlformats.org/officeDocument/2006/relationships/notesSlide" Target="../notesSlides/notesSlide21.xml"/><Relationship Id="rId20" Type="http://schemas.openxmlformats.org/officeDocument/2006/relationships/slideLayout" Target="../slideLayouts/slideLayout4.xml"/><Relationship Id="rId2" Type="http://schemas.openxmlformats.org/officeDocument/2006/relationships/tags" Target="../tags/tag163.xml"/><Relationship Id="rId19" Type="http://schemas.openxmlformats.org/officeDocument/2006/relationships/tags" Target="../tags/tag177.xml"/><Relationship Id="rId18" Type="http://schemas.openxmlformats.org/officeDocument/2006/relationships/image" Target="../media/image39.png"/><Relationship Id="rId17" Type="http://schemas.openxmlformats.org/officeDocument/2006/relationships/tags" Target="../tags/tag176.xml"/><Relationship Id="rId16" Type="http://schemas.openxmlformats.org/officeDocument/2006/relationships/tags" Target="../tags/tag175.xml"/><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4.xml"/><Relationship Id="rId6" Type="http://schemas.openxmlformats.org/officeDocument/2006/relationships/tags" Target="../tags/tag180.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tags" Target="../tags/tag179.xml"/><Relationship Id="rId2" Type="http://schemas.openxmlformats.org/officeDocument/2006/relationships/image" Target="../media/image40.png"/><Relationship Id="rId1" Type="http://schemas.openxmlformats.org/officeDocument/2006/relationships/tags" Target="../tags/tag178.xml"/></Relationships>
</file>

<file path=ppt/slides/_rels/slide24.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tags" Target="../tags/tag181.xml"/><Relationship Id="rId12" Type="http://schemas.openxmlformats.org/officeDocument/2006/relationships/notesSlide" Target="../notesSlides/notesSlide23.xml"/><Relationship Id="rId11" Type="http://schemas.openxmlformats.org/officeDocument/2006/relationships/slideLayout" Target="../slideLayouts/slideLayout4.xml"/><Relationship Id="rId10" Type="http://schemas.openxmlformats.org/officeDocument/2006/relationships/image" Target="../media/image47.png"/><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image" Target="../media/image50.png"/><Relationship Id="rId3" Type="http://schemas.openxmlformats.org/officeDocument/2006/relationships/tags" Target="../tags/tag186.xml"/><Relationship Id="rId24" Type="http://schemas.openxmlformats.org/officeDocument/2006/relationships/notesSlide" Target="../notesSlides/notesSlide24.xml"/><Relationship Id="rId23" Type="http://schemas.openxmlformats.org/officeDocument/2006/relationships/slideLayout" Target="../slideLayouts/slideLayout4.xml"/><Relationship Id="rId22" Type="http://schemas.openxmlformats.org/officeDocument/2006/relationships/tags" Target="../tags/tag197.xml"/><Relationship Id="rId21" Type="http://schemas.openxmlformats.org/officeDocument/2006/relationships/tags" Target="../tags/tag196.xml"/><Relationship Id="rId20" Type="http://schemas.openxmlformats.org/officeDocument/2006/relationships/image" Target="../media/image57.png"/><Relationship Id="rId2" Type="http://schemas.openxmlformats.org/officeDocument/2006/relationships/image" Target="../media/image49.png"/><Relationship Id="rId19" Type="http://schemas.openxmlformats.org/officeDocument/2006/relationships/tags" Target="../tags/tag195.xml"/><Relationship Id="rId18" Type="http://schemas.openxmlformats.org/officeDocument/2006/relationships/tags" Target="../tags/tag194.xml"/><Relationship Id="rId17" Type="http://schemas.openxmlformats.org/officeDocument/2006/relationships/image" Target="../media/image56.png"/><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image" Target="../media/image55.png"/><Relationship Id="rId11" Type="http://schemas.openxmlformats.org/officeDocument/2006/relationships/image" Target="../media/image54.png"/><Relationship Id="rId10" Type="http://schemas.openxmlformats.org/officeDocument/2006/relationships/tags" Target="../tags/tag189.xml"/><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4.xml"/><Relationship Id="rId4" Type="http://schemas.openxmlformats.org/officeDocument/2006/relationships/tags" Target="../tags/tag199.xml"/><Relationship Id="rId3" Type="http://schemas.openxmlformats.org/officeDocument/2006/relationships/image" Target="../media/image59.png"/><Relationship Id="rId2" Type="http://schemas.openxmlformats.org/officeDocument/2006/relationships/tags" Target="../tags/tag198.xml"/><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4.xml"/><Relationship Id="rId4" Type="http://schemas.openxmlformats.org/officeDocument/2006/relationships/image" Target="../media/image62.png"/><Relationship Id="rId3" Type="http://schemas.openxmlformats.org/officeDocument/2006/relationships/tags" Target="../tags/tag200.xml"/><Relationship Id="rId2" Type="http://schemas.openxmlformats.org/officeDocument/2006/relationships/image" Target="../media/image61.png"/><Relationship Id="rId1" Type="http://schemas.openxmlformats.org/officeDocument/2006/relationships/image" Target="../media/image60.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4.xml"/><Relationship Id="rId4" Type="http://schemas.openxmlformats.org/officeDocument/2006/relationships/tags" Target="../tags/tag202.xml"/><Relationship Id="rId3" Type="http://schemas.openxmlformats.org/officeDocument/2006/relationships/image" Target="../media/image64.png"/><Relationship Id="rId2" Type="http://schemas.openxmlformats.org/officeDocument/2006/relationships/tags" Target="../tags/tag201.xml"/><Relationship Id="rId1"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30.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image" Target="../media/image67.png"/><Relationship Id="rId4" Type="http://schemas.openxmlformats.org/officeDocument/2006/relationships/tags" Target="../tags/tag204.xml"/><Relationship Id="rId3" Type="http://schemas.openxmlformats.org/officeDocument/2006/relationships/image" Target="../media/image66.png"/><Relationship Id="rId2" Type="http://schemas.openxmlformats.org/officeDocument/2006/relationships/tags" Target="../tags/tag203.xml"/><Relationship Id="rId16" Type="http://schemas.openxmlformats.org/officeDocument/2006/relationships/notesSlide" Target="../notesSlides/notesSlide29.xml"/><Relationship Id="rId15" Type="http://schemas.openxmlformats.org/officeDocument/2006/relationships/slideLayout" Target="../slideLayouts/slideLayout4.xml"/><Relationship Id="rId14" Type="http://schemas.openxmlformats.org/officeDocument/2006/relationships/tags" Target="../tags/tag211.xml"/><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image" Target="../media/image65.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4.xml"/><Relationship Id="rId4" Type="http://schemas.openxmlformats.org/officeDocument/2006/relationships/tags" Target="../tags/tag214.xml"/><Relationship Id="rId3" Type="http://schemas.openxmlformats.org/officeDocument/2006/relationships/image" Target="../media/image70.png"/><Relationship Id="rId2" Type="http://schemas.openxmlformats.org/officeDocument/2006/relationships/tags" Target="../tags/tag213.xml"/><Relationship Id="rId1" Type="http://schemas.openxmlformats.org/officeDocument/2006/relationships/tags" Target="../tags/tag212.xml"/></Relationships>
</file>

<file path=ppt/slides/_rels/slide32.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2" Type="http://schemas.openxmlformats.org/officeDocument/2006/relationships/notesSlide" Target="../notesSlides/notesSlide31.xml"/><Relationship Id="rId21" Type="http://schemas.openxmlformats.org/officeDocument/2006/relationships/slideLayout" Target="../slideLayouts/slideLayout4.xml"/><Relationship Id="rId20" Type="http://schemas.openxmlformats.org/officeDocument/2006/relationships/tags" Target="../tags/tag228.xml"/><Relationship Id="rId2" Type="http://schemas.openxmlformats.org/officeDocument/2006/relationships/image" Target="../media/image71.png"/><Relationship Id="rId19" Type="http://schemas.openxmlformats.org/officeDocument/2006/relationships/tags" Target="../tags/tag227.xml"/><Relationship Id="rId18" Type="http://schemas.openxmlformats.org/officeDocument/2006/relationships/tags" Target="../tags/tag226.xml"/><Relationship Id="rId17" Type="http://schemas.openxmlformats.org/officeDocument/2006/relationships/tags" Target="../tags/tag225.xml"/><Relationship Id="rId16" Type="http://schemas.openxmlformats.org/officeDocument/2006/relationships/tags" Target="../tags/tag224.xml"/><Relationship Id="rId15" Type="http://schemas.openxmlformats.org/officeDocument/2006/relationships/tags" Target="../tags/tag223.xml"/><Relationship Id="rId14" Type="http://schemas.openxmlformats.org/officeDocument/2006/relationships/tags" Target="../tags/tag222.xml"/><Relationship Id="rId13" Type="http://schemas.openxmlformats.org/officeDocument/2006/relationships/tags" Target="../tags/tag221.xml"/><Relationship Id="rId12" Type="http://schemas.openxmlformats.org/officeDocument/2006/relationships/tags" Target="../tags/tag220.xml"/><Relationship Id="rId11" Type="http://schemas.openxmlformats.org/officeDocument/2006/relationships/image" Target="../media/image76.png"/><Relationship Id="rId10" Type="http://schemas.openxmlformats.org/officeDocument/2006/relationships/tags" Target="../tags/tag219.xml"/><Relationship Id="rId1" Type="http://schemas.openxmlformats.org/officeDocument/2006/relationships/tags" Target="../tags/tag215.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4.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34.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tags" Target="../tags/tag233.xml"/><Relationship Id="rId7" Type="http://schemas.openxmlformats.org/officeDocument/2006/relationships/image" Target="../media/image82.png"/><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image" Target="../media/image81.png"/><Relationship Id="rId13" Type="http://schemas.openxmlformats.org/officeDocument/2006/relationships/notesSlide" Target="../notesSlides/notesSlide33.xml"/><Relationship Id="rId12" Type="http://schemas.openxmlformats.org/officeDocument/2006/relationships/slideLayout" Target="../slideLayouts/slideLayout4.xml"/><Relationship Id="rId11" Type="http://schemas.openxmlformats.org/officeDocument/2006/relationships/image" Target="../media/image84.png"/><Relationship Id="rId10" Type="http://schemas.openxmlformats.org/officeDocument/2006/relationships/tags" Target="../tags/tag234.xml"/><Relationship Id="rId1" Type="http://schemas.openxmlformats.org/officeDocument/2006/relationships/image" Target="../media/image80.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4.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0.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4.xml"/><Relationship Id="rId3" Type="http://schemas.openxmlformats.org/officeDocument/2006/relationships/tags" Target="../tags/tag238.xml"/><Relationship Id="rId2" Type="http://schemas.openxmlformats.org/officeDocument/2006/relationships/image" Target="../media/image88.png"/><Relationship Id="rId1" Type="http://schemas.openxmlformats.org/officeDocument/2006/relationships/tags" Target="../tags/tag237.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0" Type="http://schemas.openxmlformats.org/officeDocument/2006/relationships/notesSlide" Target="../notesSlides/notesSlide36.xml"/><Relationship Id="rId1" Type="http://schemas.openxmlformats.org/officeDocument/2006/relationships/tags" Target="../tags/tag2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4.xml"/><Relationship Id="rId2" Type="http://schemas.openxmlformats.org/officeDocument/2006/relationships/tags" Target="../tags/tag244.xml"/><Relationship Id="rId1" Type="http://schemas.openxmlformats.org/officeDocument/2006/relationships/tags" Target="../tags/tag24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245.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en-US" altLang="zh-CN" dirty="0" smtClean="0"/>
              <a:t>TI C2000 </a:t>
            </a:r>
            <a:r>
              <a:rPr lang="en-US" altLang="zh-CN" dirty="0" smtClean="0"/>
              <a:t>DSP</a:t>
            </a:r>
            <a:endParaRPr lang="en-US" altLang="zh-CN" dirty="0" smtClean="0"/>
          </a:p>
          <a:p>
            <a:r>
              <a:rPr lang="zh-CN" altLang="en-US" dirty="0" smtClean="0"/>
              <a:t>主要知识与经验</a:t>
            </a:r>
            <a:r>
              <a:rPr lang="zh-CN" altLang="en-US" dirty="0" smtClean="0"/>
              <a:t>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4" name="图片 3"/>
          <p:cNvPicPr>
            <a:picLocks noChangeAspect="1"/>
          </p:cNvPicPr>
          <p:nvPr/>
        </p:nvPicPr>
        <p:blipFill>
          <a:blip r:embed="rId1"/>
          <a:stretch>
            <a:fillRect/>
          </a:stretch>
        </p:blipFill>
        <p:spPr>
          <a:xfrm>
            <a:off x="622935" y="858520"/>
            <a:ext cx="10119360" cy="570738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6" name="图片 5"/>
          <p:cNvPicPr>
            <a:picLocks noChangeAspect="1"/>
          </p:cNvPicPr>
          <p:nvPr/>
        </p:nvPicPr>
        <p:blipFill>
          <a:blip r:embed="rId1"/>
          <a:stretch>
            <a:fillRect/>
          </a:stretch>
        </p:blipFill>
        <p:spPr>
          <a:xfrm>
            <a:off x="550545" y="909320"/>
            <a:ext cx="9258300" cy="5410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6" name="图片 5"/>
          <p:cNvPicPr>
            <a:picLocks noChangeAspect="1"/>
          </p:cNvPicPr>
          <p:nvPr/>
        </p:nvPicPr>
        <p:blipFill>
          <a:blip r:embed="rId1"/>
          <a:stretch>
            <a:fillRect/>
          </a:stretch>
        </p:blipFill>
        <p:spPr>
          <a:xfrm>
            <a:off x="550545" y="909320"/>
            <a:ext cx="9258300" cy="54102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550545" y="980440"/>
            <a:ext cx="9182100" cy="539496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334645" y="836930"/>
            <a:ext cx="10277475" cy="57435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222750" y="979805"/>
            <a:ext cx="5976620" cy="2435225"/>
          </a:xfrm>
          <a:prstGeom prst="rect">
            <a:avLst/>
          </a:prstGeom>
        </p:spPr>
      </p:pic>
      <p:sp>
        <p:nvSpPr>
          <p:cNvPr id="29" name="文本框 28"/>
          <p:cNvSpPr txBox="1"/>
          <p:nvPr>
            <p:custDataLst>
              <p:tags r:id="rId15"/>
            </p:custDataLst>
          </p:nvPr>
        </p:nvSpPr>
        <p:spPr>
          <a:xfrm>
            <a:off x="4223385" y="3429000"/>
            <a:ext cx="6116955" cy="64135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Manual</a:t>
            </a:r>
            <a:r>
              <a:rPr lang="zh-CN" altLang="en-US" sz="1200" dirty="0" smtClean="0">
                <a:latin typeface="微软雅黑 Light" panose="020B0502040204020203" pitchFamily="34" charset="-122"/>
                <a:ea typeface="微软雅黑 Light" panose="020B0502040204020203" pitchFamily="34" charset="-122"/>
              </a:rPr>
              <a:t>中</a:t>
            </a:r>
            <a:r>
              <a:rPr lang="en-US" altLang="zh-CN" sz="1200" dirty="0" smtClean="0">
                <a:latin typeface="微软雅黑 Light" panose="020B0502040204020203" pitchFamily="34" charset="-122"/>
                <a:ea typeface="微软雅黑 Light" panose="020B0502040204020203" pitchFamily="34" charset="-122"/>
              </a:rPr>
              <a:t>Boot ROM</a:t>
            </a:r>
            <a:r>
              <a:rPr lang="zh-CN" altLang="en-US" sz="1200" dirty="0" smtClean="0">
                <a:latin typeface="微软雅黑 Light" panose="020B0502040204020203" pitchFamily="34" charset="-122"/>
                <a:ea typeface="微软雅黑 Light" panose="020B0502040204020203" pitchFamily="34" charset="-122"/>
              </a:rPr>
              <a:t>代码执行顺序，关键是</a:t>
            </a:r>
            <a:r>
              <a:rPr lang="zh-CN" altLang="en-US" sz="1200" dirty="0" smtClean="0">
                <a:solidFill>
                  <a:srgbClr val="FF0000"/>
                </a:solidFill>
                <a:latin typeface="微软雅黑 Light" panose="020B0502040204020203" pitchFamily="34" charset="-122"/>
                <a:ea typeface="微软雅黑 Light" panose="020B0502040204020203" pitchFamily="34" charset="-122"/>
              </a:rPr>
              <a:t>第</a:t>
            </a:r>
            <a:r>
              <a:rPr lang="en-US" altLang="zh-CN" sz="1200" dirty="0" smtClean="0">
                <a:solidFill>
                  <a:srgbClr val="FF0000"/>
                </a:solidFill>
                <a:latin typeface="微软雅黑 Light" panose="020B0502040204020203" pitchFamily="34" charset="-122"/>
                <a:ea typeface="微软雅黑 Light" panose="020B0502040204020203" pitchFamily="34" charset="-122"/>
              </a:rPr>
              <a:t>8</a:t>
            </a:r>
            <a:r>
              <a:rPr lang="zh-CN" altLang="en-US" sz="1200" dirty="0" smtClean="0">
                <a:solidFill>
                  <a:srgbClr val="FF0000"/>
                </a:solidFill>
                <a:latin typeface="微软雅黑 Light" panose="020B0502040204020203" pitchFamily="34" charset="-122"/>
                <a:ea typeface="微软雅黑 Light" panose="020B0502040204020203" pitchFamily="34" charset="-122"/>
              </a:rPr>
              <a:t>栏</a:t>
            </a:r>
            <a:r>
              <a:rPr lang="zh-CN" altLang="en-US" sz="1200" dirty="0" smtClean="0">
                <a:latin typeface="微软雅黑 Light" panose="020B0502040204020203" pitchFamily="34" charset="-122"/>
                <a:ea typeface="微软雅黑 Light" panose="020B0502040204020203" pitchFamily="34" charset="-122"/>
              </a:rPr>
              <a:t>，这里需要通过</a:t>
            </a:r>
            <a:r>
              <a:rPr lang="en-US" altLang="zh-CN" sz="1200" dirty="0" smtClean="0">
                <a:latin typeface="微软雅黑 Light" panose="020B0502040204020203" pitchFamily="34" charset="-122"/>
                <a:ea typeface="微软雅黑 Light" panose="020B0502040204020203" pitchFamily="34" charset="-122"/>
              </a:rPr>
              <a:t>GPIO</a:t>
            </a:r>
            <a:r>
              <a:rPr lang="zh-CN" altLang="en-US" sz="1200" dirty="0" smtClean="0">
                <a:latin typeface="微软雅黑 Light" panose="020B0502040204020203" pitchFamily="34" charset="-122"/>
                <a:ea typeface="微软雅黑 Light" panose="020B0502040204020203" pitchFamily="34" charset="-122"/>
              </a:rPr>
              <a:t>判断</a:t>
            </a:r>
            <a:r>
              <a:rPr lang="en-US" altLang="zh-CN" sz="1200" dirty="0" smtClean="0">
                <a:latin typeface="微软雅黑 Light" panose="020B0502040204020203" pitchFamily="34" charset="-122"/>
                <a:ea typeface="微软雅黑 Light" panose="020B0502040204020203" pitchFamily="34" charset="-122"/>
              </a:rPr>
              <a:t>Boot</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模式</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几种启动模式见下表：（最常用的就是从</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latin typeface="微软雅黑 Light" panose="020B0502040204020203" pitchFamily="34" charset="-122"/>
                <a:ea typeface="微软雅黑 Light" panose="020B0502040204020203" pitchFamily="34" charset="-122"/>
              </a:rPr>
              <a:t>启动，</a:t>
            </a:r>
            <a:r>
              <a:rPr lang="zh-CN" altLang="en-US" sz="1200" dirty="0" smtClean="0">
                <a:solidFill>
                  <a:srgbClr val="FF0000"/>
                </a:solidFill>
                <a:latin typeface="微软雅黑 Light" panose="020B0502040204020203" pitchFamily="34" charset="-122"/>
                <a:ea typeface="微软雅黑 Light" panose="020B0502040204020203" pitchFamily="34" charset="-122"/>
              </a:rPr>
              <a:t>跳到</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solidFill>
                  <a:srgbClr val="FF0000"/>
                </a:solidFill>
                <a:latin typeface="微软雅黑 Light" panose="020B0502040204020203" pitchFamily="34" charset="-122"/>
                <a:ea typeface="微软雅黑 Light" panose="020B0502040204020203" pitchFamily="34" charset="-122"/>
              </a:rPr>
              <a:t>的初始地址？</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6"/>
          <a:stretch>
            <a:fillRect/>
          </a:stretch>
        </p:blipFill>
        <p:spPr>
          <a:xfrm>
            <a:off x="4222750" y="4093845"/>
            <a:ext cx="6117590" cy="1153795"/>
          </a:xfrm>
          <a:prstGeom prst="rect">
            <a:avLst/>
          </a:prstGeom>
        </p:spPr>
      </p:pic>
      <p:sp>
        <p:nvSpPr>
          <p:cNvPr id="28" name="矩形 27"/>
          <p:cNvSpPr/>
          <p:nvPr>
            <p:custDataLst>
              <p:tags r:id="rId17"/>
            </p:custDataLst>
          </p:nvPr>
        </p:nvSpPr>
        <p:spPr>
          <a:xfrm>
            <a:off x="4206875" y="3009265"/>
            <a:ext cx="6029960" cy="39624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18"/>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14"/>
          <a:stretch>
            <a:fillRect/>
          </a:stretch>
        </p:blipFill>
        <p:spPr>
          <a:xfrm>
            <a:off x="4295140" y="828040"/>
            <a:ext cx="5347970" cy="5201920"/>
          </a:xfrm>
          <a:prstGeom prst="rect">
            <a:avLst/>
          </a:prstGeom>
        </p:spPr>
      </p:pic>
      <p:sp>
        <p:nvSpPr>
          <p:cNvPr id="7" name="文本框 6"/>
          <p:cNvSpPr txBox="1"/>
          <p:nvPr>
            <p:custDataLst>
              <p:tags r:id="rId15"/>
            </p:custDataLst>
          </p:nvPr>
        </p:nvSpPr>
        <p:spPr>
          <a:xfrm>
            <a:off x="4438650" y="6164580"/>
            <a:ext cx="4131310" cy="2527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可以看出</a:t>
            </a:r>
            <a:r>
              <a:rPr lang="en-US" altLang="zh-CN" sz="1200" dirty="0" smtClean="0">
                <a:solidFill>
                  <a:srgbClr val="FF0000"/>
                </a:solidFill>
                <a:latin typeface="微软雅黑 Light" panose="020B0502040204020203" pitchFamily="34" charset="-122"/>
                <a:ea typeface="微软雅黑 Light" panose="020B0502040204020203" pitchFamily="34" charset="-122"/>
              </a:rPr>
              <a:t>/TRST</a:t>
            </a:r>
            <a:r>
              <a:rPr lang="zh-CN" altLang="en-US" sz="1200" dirty="0" smtClean="0">
                <a:latin typeface="微软雅黑 Light" panose="020B0502040204020203" pitchFamily="34" charset="-122"/>
                <a:ea typeface="微软雅黑 Light" panose="020B0502040204020203" pitchFamily="34" charset="-122"/>
              </a:rPr>
              <a:t>引脚非常重要，决定了是否进入仿真</a:t>
            </a:r>
            <a:r>
              <a:rPr lang="zh-CN" altLang="en-US" sz="1200" dirty="0" smtClean="0">
                <a:latin typeface="微软雅黑 Light" panose="020B0502040204020203" pitchFamily="34" charset="-122"/>
                <a:ea typeface="微软雅黑 Light" panose="020B0502040204020203" pitchFamily="34" charset="-122"/>
              </a:rPr>
              <a:t>模式</a:t>
            </a:r>
            <a:endParaRPr lang="zh-CN" altLang="en-US" sz="1200" dirty="0" smtClean="0">
              <a:latin typeface="微软雅黑 Light" panose="020B0502040204020203" pitchFamily="34" charset="-122"/>
              <a:ea typeface="微软雅黑 Light" panose="020B0502040204020203" pitchFamily="34" charset="-122"/>
            </a:endParaRPr>
          </a:p>
        </p:txBody>
      </p:sp>
      <p:cxnSp>
        <p:nvCxnSpPr>
          <p:cNvPr id="8" name="直接连接符 7"/>
          <p:cNvCxnSpPr/>
          <p:nvPr/>
        </p:nvCxnSpPr>
        <p:spPr>
          <a:xfrm flipH="1">
            <a:off x="5302885" y="5373370"/>
            <a:ext cx="144145" cy="791845"/>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16"/>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124585"/>
            <a:ext cx="6762750" cy="4991100"/>
          </a:xfrm>
          <a:prstGeom prst="rect">
            <a:avLst/>
          </a:prstGeom>
        </p:spPr>
      </p:pic>
      <p:cxnSp>
        <p:nvCxnSpPr>
          <p:cNvPr id="8" name="直接连接符 7"/>
          <p:cNvCxnSpPr/>
          <p:nvPr/>
        </p:nvCxnSpPr>
        <p:spPr>
          <a:xfrm flipH="1">
            <a:off x="5807075" y="5906770"/>
            <a:ext cx="288290" cy="18669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15"/>
            </p:custDataLst>
          </p:nvPr>
        </p:nvSpPr>
        <p:spPr>
          <a:xfrm>
            <a:off x="4438650" y="6092825"/>
            <a:ext cx="3112135" cy="2527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不走其他模式的话，最后就是从</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latin typeface="微软雅黑 Light" panose="020B0502040204020203" pitchFamily="34" charset="-122"/>
                <a:ea typeface="微软雅黑 Light" panose="020B0502040204020203" pitchFamily="34" charset="-122"/>
              </a:rPr>
              <a:t>启动</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16"/>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24725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CodeStartBranch.sam</a:t>
            </a:r>
            <a:r>
              <a:rPr dirty="0" smtClean="0"/>
              <a:t>，调用</a:t>
            </a:r>
            <a:r>
              <a:rPr lang="en-US" altLang="zh-CN" dirty="0" smtClean="0"/>
              <a:t>_c_int00</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a:t>
            </a:r>
            <a:r>
              <a:rPr lang="en-US" altLang="zh-CN" sz="1400" b="1" dirty="0" smtClean="0">
                <a:latin typeface="微软雅黑 Light" panose="020B0502040204020203" pitchFamily="34" charset="-122"/>
                <a:ea typeface="微软雅黑 Light" panose="020B0502040204020203" pitchFamily="34" charset="-122"/>
              </a:rPr>
              <a:t>Flash</a:t>
            </a:r>
            <a:r>
              <a:rPr lang="zh-CN" altLang="en-US" sz="1400" b="1" dirty="0" smtClean="0">
                <a:latin typeface="微软雅黑 Light" panose="020B0502040204020203" pitchFamily="34" charset="-122"/>
                <a:ea typeface="微软雅黑 Light" panose="020B0502040204020203" pitchFamily="34" charset="-122"/>
              </a:rPr>
              <a:t>初始地址，执行</a:t>
            </a:r>
            <a:r>
              <a:rPr lang="en-US" altLang="zh-CN" sz="1400" b="1" dirty="0" smtClean="0">
                <a:latin typeface="微软雅黑 Light" panose="020B0502040204020203" pitchFamily="34" charset="-122"/>
                <a:ea typeface="微软雅黑 Light" panose="020B0502040204020203" pitchFamily="34" charset="-122"/>
              </a:rPr>
              <a:t>codestart</a:t>
            </a:r>
            <a:r>
              <a:rPr lang="zh-CN" altLang="en-US" sz="1400" b="1" dirty="0" smtClean="0">
                <a:latin typeface="微软雅黑 Light" panose="020B0502040204020203" pitchFamily="34" charset="-122"/>
                <a:ea typeface="微软雅黑 Light" panose="020B0502040204020203" pitchFamily="34" charset="-122"/>
              </a:rPr>
              <a:t>，调用</a:t>
            </a:r>
            <a:r>
              <a:rPr lang="en-US" altLang="zh-CN" sz="1400" b="1" dirty="0" smtClean="0">
                <a:latin typeface="微软雅黑 Light" panose="020B0502040204020203" pitchFamily="34" charset="-122"/>
                <a:ea typeface="微软雅黑 Light" panose="020B0502040204020203" pitchFamily="34" charset="-122"/>
              </a:rPr>
              <a:t>_c_int00</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366895" y="2061845"/>
            <a:ext cx="4496435" cy="2235835"/>
          </a:xfrm>
          <a:prstGeom prst="rect">
            <a:avLst/>
          </a:prstGeom>
        </p:spPr>
      </p:pic>
      <p:pic>
        <p:nvPicPr>
          <p:cNvPr id="3" name="图片 2"/>
          <p:cNvPicPr>
            <a:picLocks noChangeAspect="1"/>
          </p:cNvPicPr>
          <p:nvPr/>
        </p:nvPicPr>
        <p:blipFill>
          <a:blip r:embed="rId15"/>
          <a:stretch>
            <a:fillRect/>
          </a:stretch>
        </p:blipFill>
        <p:spPr>
          <a:xfrm>
            <a:off x="4366895" y="1052830"/>
            <a:ext cx="4191000" cy="171450"/>
          </a:xfrm>
          <a:prstGeom prst="rect">
            <a:avLst/>
          </a:prstGeom>
        </p:spPr>
      </p:pic>
      <p:pic>
        <p:nvPicPr>
          <p:cNvPr id="4" name="图片 3"/>
          <p:cNvPicPr>
            <a:picLocks noChangeAspect="1"/>
          </p:cNvPicPr>
          <p:nvPr/>
        </p:nvPicPr>
        <p:blipFill>
          <a:blip r:embed="rId16"/>
          <a:stretch>
            <a:fillRect/>
          </a:stretch>
        </p:blipFill>
        <p:spPr>
          <a:xfrm>
            <a:off x="4300220" y="1269365"/>
            <a:ext cx="4324350" cy="161925"/>
          </a:xfrm>
          <a:prstGeom prst="rect">
            <a:avLst/>
          </a:prstGeom>
        </p:spPr>
      </p:pic>
      <p:sp>
        <p:nvSpPr>
          <p:cNvPr id="10" name="文本框 9"/>
          <p:cNvSpPr txBox="1"/>
          <p:nvPr>
            <p:custDataLst>
              <p:tags r:id="rId17"/>
            </p:custDataLst>
          </p:nvPr>
        </p:nvSpPr>
        <p:spPr>
          <a:xfrm>
            <a:off x="4366895" y="1515110"/>
            <a:ext cx="478599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18"/>
            </p:custDataLst>
          </p:nvPr>
        </p:nvSpPr>
        <p:spPr>
          <a:xfrm>
            <a:off x="4366895" y="4364990"/>
            <a:ext cx="594804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CodeStartBranch.asm</a:t>
            </a:r>
            <a:r>
              <a:rPr lang="zh-CN" altLang="en-US" sz="1200" dirty="0" smtClean="0">
                <a:latin typeface="微软雅黑 Light" panose="020B0502040204020203" pitchFamily="34" charset="-122"/>
                <a:ea typeface="微软雅黑 Light" panose="020B0502040204020203" pitchFamily="34" charset="-122"/>
              </a:rPr>
              <a:t>中对</a:t>
            </a:r>
            <a:r>
              <a:rPr lang="en-US" altLang="zh-CN" sz="1200" dirty="0" smtClean="0">
                <a:latin typeface="微软雅黑 Light" panose="020B0502040204020203" pitchFamily="34" charset="-122"/>
                <a:ea typeface="微软雅黑 Light" panose="020B0502040204020203" pitchFamily="34" charset="-122"/>
              </a:rPr>
              <a:t>codestart</a:t>
            </a:r>
            <a:r>
              <a:rPr lang="zh-CN" altLang="en-US" sz="1200" dirty="0" smtClean="0">
                <a:latin typeface="微软雅黑 Light" panose="020B0502040204020203" pitchFamily="34" charset="-122"/>
                <a:ea typeface="微软雅黑 Light" panose="020B0502040204020203" pitchFamily="34" charset="-122"/>
              </a:rPr>
              <a:t>段内代码的定义，主要就是</a:t>
            </a:r>
            <a:r>
              <a:rPr lang="zh-CN" altLang="en-US" sz="1200" dirty="0" smtClean="0">
                <a:solidFill>
                  <a:srgbClr val="FF0000"/>
                </a:solidFill>
                <a:latin typeface="微软雅黑 Light" panose="020B0502040204020203" pitchFamily="34" charset="-122"/>
                <a:ea typeface="微软雅黑 Light" panose="020B0502040204020203" pitchFamily="34" charset="-122"/>
              </a:rPr>
              <a:t>调用</a:t>
            </a:r>
            <a:r>
              <a:rPr lang="en-US" altLang="zh-CN" sz="1200" dirty="0" smtClean="0">
                <a:solidFill>
                  <a:srgbClr val="FF0000"/>
                </a:solidFill>
                <a:latin typeface="微软雅黑 Light" panose="020B0502040204020203" pitchFamily="34" charset="-122"/>
                <a:ea typeface="微软雅黑 Light" panose="020B0502040204020203" pitchFamily="34" charset="-122"/>
              </a:rPr>
              <a:t>_c_int00</a:t>
            </a:r>
            <a:r>
              <a:rPr lang="zh-CN" altLang="en-US" sz="1200" dirty="0" smtClean="0">
                <a:solidFill>
                  <a:srgbClr val="FF0000"/>
                </a:solidFill>
                <a:latin typeface="微软雅黑 Light" panose="020B0502040204020203" pitchFamily="34" charset="-122"/>
                <a:ea typeface="微软雅黑 Light" panose="020B0502040204020203" pitchFamily="34" charset="-122"/>
              </a:rPr>
              <a:t>函数</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_c_int00</a:t>
            </a:r>
            <a:r>
              <a:rPr dirty="0" smtClean="0"/>
              <a:t>，调用</a:t>
            </a:r>
            <a:r>
              <a:rPr lang="en-US" altLang="zh-CN" dirty="0" smtClean="0"/>
              <a:t>main</a:t>
            </a:r>
            <a:r>
              <a:rPr dirty="0" smtClean="0"/>
              <a:t>函数</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：执行</a:t>
            </a:r>
            <a:r>
              <a:rPr lang="en-US" altLang="zh-CN" sz="1400" b="1" dirty="0" smtClean="0">
                <a:latin typeface="微软雅黑 Light" panose="020B0502040204020203" pitchFamily="34" charset="-122"/>
                <a:ea typeface="微软雅黑 Light" panose="020B0502040204020203" pitchFamily="34" charset="-122"/>
              </a:rPr>
              <a:t>_c_int00</a:t>
            </a:r>
            <a:r>
              <a:rPr lang="zh-CN" altLang="en-US" sz="1400" b="1" dirty="0" smtClean="0">
                <a:latin typeface="微软雅黑 Light" panose="020B0502040204020203" pitchFamily="34" charset="-122"/>
                <a:ea typeface="微软雅黑 Light" panose="020B0502040204020203" pitchFamily="34" charset="-122"/>
              </a:rPr>
              <a:t>函数，其中调用了</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052830"/>
            <a:ext cx="5900420" cy="2327910"/>
          </a:xfrm>
          <a:prstGeom prst="rect">
            <a:avLst/>
          </a:prstGeom>
        </p:spPr>
      </p:pic>
      <p:sp>
        <p:nvSpPr>
          <p:cNvPr id="28" name="矩形 27"/>
          <p:cNvSpPr/>
          <p:nvPr>
            <p:custDataLst>
              <p:tags r:id="rId15"/>
            </p:custDataLst>
          </p:nvPr>
        </p:nvSpPr>
        <p:spPr>
          <a:xfrm>
            <a:off x="4206875" y="3087370"/>
            <a:ext cx="2203450" cy="16129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16"/>
            </p:custDataLst>
          </p:nvPr>
        </p:nvSpPr>
        <p:spPr>
          <a:xfrm>
            <a:off x="4295140" y="3500755"/>
            <a:ext cx="5948045" cy="84455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这里最关键的是在</a:t>
            </a:r>
            <a:r>
              <a:rPr lang="en-US" altLang="zh-CN" sz="1200" dirty="0" smtClean="0">
                <a:solidFill>
                  <a:schemeClr val="tx1"/>
                </a:solidFill>
                <a:latin typeface="微软雅黑 Light" panose="020B0502040204020203" pitchFamily="34" charset="-122"/>
                <a:ea typeface="微软雅黑 Light" panose="020B0502040204020203" pitchFamily="34" charset="-122"/>
              </a:rPr>
              <a:t>_c_int00</a:t>
            </a:r>
            <a:r>
              <a:rPr lang="zh-CN" altLang="en-US" sz="1200" dirty="0" smtClean="0">
                <a:solidFill>
                  <a:schemeClr val="tx1"/>
                </a:solidFill>
                <a:latin typeface="微软雅黑 Light" panose="020B0502040204020203" pitchFamily="34" charset="-122"/>
                <a:ea typeface="微软雅黑 Light" panose="020B0502040204020203" pitchFamily="34" charset="-122"/>
              </a:rPr>
              <a:t>中调用了</a:t>
            </a:r>
            <a:r>
              <a:rPr lang="en-US" altLang="zh-CN" sz="1200" dirty="0" smtClean="0">
                <a:solidFill>
                  <a:srgbClr val="FF0000"/>
                </a:solidFill>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latin typeface="微软雅黑 Light" panose="020B0502040204020203" pitchFamily="34" charset="-122"/>
                <a:ea typeface="微软雅黑 Light" panose="020B0502040204020203" pitchFamily="34" charset="-122"/>
              </a:rPr>
              <a:t>函数</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我的疑问是这里调用的是用户</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Boot</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函数还是用户</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APP</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函数，因为肯定是存储在不同区域</a:t>
            </a:r>
            <a:r>
              <a:rPr lang="zh-CN" altLang="en-US" sz="1200" dirty="0" smtClean="0">
                <a:solidFill>
                  <a:schemeClr val="tx1"/>
                </a:solidFill>
                <a:latin typeface="微软雅黑 Light" panose="020B0502040204020203" pitchFamily="34" charset="-122"/>
                <a:ea typeface="微软雅黑 Light" panose="020B0502040204020203" pitchFamily="34" charset="-122"/>
              </a:rPr>
              <a:t>，我理解应该是</a:t>
            </a:r>
            <a:r>
              <a:rPr lang="en-US" altLang="zh-CN" sz="1200" dirty="0" smtClean="0">
                <a:solidFill>
                  <a:schemeClr val="tx1"/>
                </a:solidFill>
                <a:latin typeface="微软雅黑 Light" panose="020B0502040204020203" pitchFamily="34" charset="-122"/>
                <a:ea typeface="微软雅黑 Light" panose="020B0502040204020203" pitchFamily="34" charset="-122"/>
              </a:rPr>
              <a:t>Boot</a:t>
            </a:r>
            <a:r>
              <a:rPr lang="zh-CN" altLang="en-US" sz="1200" dirty="0" smtClean="0">
                <a:solidFill>
                  <a:schemeClr val="tx1"/>
                </a:solidFill>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latin typeface="微软雅黑 Light" panose="020B0502040204020203" pitchFamily="34" charset="-122"/>
                <a:ea typeface="微软雅黑 Light" panose="020B0502040204020203" pitchFamily="34" charset="-122"/>
              </a:rPr>
              <a:t>函数</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7"/>
            </p:custDataLst>
          </p:nvPr>
        </p:nvSpPr>
        <p:spPr>
          <a:xfrm>
            <a:off x="622300" y="6400165"/>
            <a:ext cx="423672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a:t>
            </a:r>
            <a:r>
              <a:rPr lang="en-US" altLang="zh-CN" sz="1200" b="1" i="1" dirty="0" smtClean="0">
                <a:latin typeface="微软雅黑 Light" panose="020B0502040204020203" pitchFamily="34" charset="-122"/>
                <a:ea typeface="微软雅黑 Light" panose="020B0502040204020203" pitchFamily="34" charset="-122"/>
              </a:rPr>
              <a:t>C28x  Assembly Tools v20.12.0.STS</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1558290" y="908685"/>
          <a:ext cx="7560310" cy="342900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Boot</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2024.05.25</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初次</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编写；</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CAN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最主要是把</a:t>
                      </a:r>
                      <a:r>
                        <a:rPr lang="en-US" altLang="zh-CN" sz="1400">
                          <a:solidFill>
                            <a:schemeClr val="tx1"/>
                          </a:solidFill>
                          <a:latin typeface="微软雅黑 Light" panose="020B0502040204020203" pitchFamily="34" charset="-122"/>
                          <a:ea typeface="微软雅黑 Light" panose="020B0502040204020203" pitchFamily="34" charset="-122"/>
                        </a:rPr>
                        <a:t>CAN</a:t>
                      </a:r>
                      <a:r>
                        <a:rPr lang="zh-CN" altLang="en-US" sz="1400">
                          <a:solidFill>
                            <a:schemeClr val="tx1"/>
                          </a:solidFill>
                          <a:latin typeface="微软雅黑 Light" panose="020B0502040204020203" pitchFamily="34" charset="-122"/>
                          <a:ea typeface="微软雅黑 Light" panose="020B0502040204020203" pitchFamily="34" charset="-122"/>
                        </a:rPr>
                        <a:t>的速率和整个传输时间算清楚，能不能理论估计负载率？另外还有一个更快的</a:t>
                      </a:r>
                      <a:r>
                        <a:rPr lang="en-US" altLang="zh-CN" sz="1400">
                          <a:solidFill>
                            <a:schemeClr val="tx1"/>
                          </a:solidFill>
                          <a:latin typeface="微软雅黑 Light" panose="020B0502040204020203" pitchFamily="34" charset="-122"/>
                          <a:ea typeface="微软雅黑 Light" panose="020B0502040204020203" pitchFamily="34" charset="-122"/>
                        </a:rPr>
                        <a:t>CAN</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端午节编写</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内存管理与</a:t>
                      </a:r>
                      <a:r>
                        <a:rPr lang="en-US" altLang="zh-CN" sz="1400" b="1">
                          <a:solidFill>
                            <a:schemeClr val="tx1"/>
                          </a:solidFill>
                          <a:latin typeface="微软雅黑 Light" panose="020B0502040204020203" pitchFamily="34" charset="-122"/>
                          <a:ea typeface="微软雅黑 Light" panose="020B0502040204020203" pitchFamily="34" charset="-122"/>
                        </a:rPr>
                        <a:t>CMD</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2024.05.26</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编写</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p>
                      <a:pPr algn="l">
                        <a:buNone/>
                      </a:pPr>
                      <a:r>
                        <a:rPr lang="en-US" altLang="zh-CN" sz="1400">
                          <a:solidFill>
                            <a:schemeClr val="tx1"/>
                          </a:solidFill>
                          <a:highlight>
                            <a:srgbClr val="FF0000"/>
                          </a:highlight>
                          <a:latin typeface="微软雅黑 Light" panose="020B0502040204020203" pitchFamily="34" charset="-122"/>
                          <a:ea typeface="微软雅黑 Light" panose="020B0502040204020203" pitchFamily="34" charset="-122"/>
                        </a:rPr>
                        <a:t>Flash</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rPr>
                        <a:t>的擦写，程序代码的搬运</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SCI</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同上</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DMA</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2024.05.26</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编写；</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EtherCAT</a:t>
                      </a:r>
                      <a:endParaRPr lang="en-US" altLang="zh-CN"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这个只有在</a:t>
                      </a:r>
                      <a:r>
                        <a:rPr lang="en-US" altLang="zh-CN" sz="1400">
                          <a:solidFill>
                            <a:schemeClr val="tx1"/>
                          </a:solidFill>
                          <a:latin typeface="微软雅黑 Light" panose="020B0502040204020203" pitchFamily="34" charset="-122"/>
                          <a:ea typeface="微软雅黑 Light" panose="020B0502040204020203" pitchFamily="34" charset="-122"/>
                        </a:rPr>
                        <a:t>388</a:t>
                      </a:r>
                      <a:r>
                        <a:rPr lang="zh-CN" altLang="en-US" sz="1400">
                          <a:solidFill>
                            <a:schemeClr val="tx1"/>
                          </a:solidFill>
                          <a:latin typeface="微软雅黑 Light" panose="020B0502040204020203" pitchFamily="34" charset="-122"/>
                          <a:ea typeface="微软雅黑 Light" panose="020B0502040204020203" pitchFamily="34" charset="-122"/>
                        </a:rPr>
                        <a:t>里</a:t>
                      </a:r>
                      <a:r>
                        <a:rPr lang="zh-CN" altLang="en-US" sz="1400">
                          <a:solidFill>
                            <a:schemeClr val="tx1"/>
                          </a:solidFill>
                          <a:latin typeface="微软雅黑 Light" panose="020B0502040204020203" pitchFamily="34" charset="-122"/>
                          <a:ea typeface="微软雅黑 Light" panose="020B0502040204020203" pitchFamily="34" charset="-122"/>
                        </a:rPr>
                        <a:t>才有</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CLA</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1. 2024.05.29</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开始编写；</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LIN</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EPWM</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TZ</a:t>
                      </a:r>
                      <a:r>
                        <a:rPr lang="zh-CN" altLang="en-US" sz="1400">
                          <a:solidFill>
                            <a:schemeClr val="tx1"/>
                          </a:solidFill>
                          <a:latin typeface="微软雅黑 Light" panose="020B0502040204020203" pitchFamily="34" charset="-122"/>
                          <a:ea typeface="微软雅黑 Light" panose="020B0502040204020203" pitchFamily="34" charset="-122"/>
                        </a:rPr>
                        <a:t>要搞清楚，产生中断的时候能延时</a:t>
                      </a:r>
                      <a:r>
                        <a:rPr lang="zh-CN" altLang="en-US" sz="1400">
                          <a:solidFill>
                            <a:schemeClr val="tx1"/>
                          </a:solidFill>
                          <a:latin typeface="微软雅黑 Light" panose="020B0502040204020203" pitchFamily="34" charset="-122"/>
                          <a:ea typeface="微软雅黑 Light" panose="020B0502040204020203" pitchFamily="34" charset="-122"/>
                        </a:rPr>
                        <a:t>等</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6.5</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开始编写</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CMPSS</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内部比较，模拟</a:t>
                      </a:r>
                      <a:r>
                        <a:rPr lang="zh-CN" altLang="en-US" sz="1400">
                          <a:solidFill>
                            <a:schemeClr val="tx1"/>
                          </a:solidFill>
                          <a:latin typeface="微软雅黑 Light" panose="020B0502040204020203" pitchFamily="34" charset="-122"/>
                          <a:ea typeface="微软雅黑 Light" panose="020B0502040204020203" pitchFamily="34" charset="-122"/>
                        </a:rPr>
                        <a:t>相关</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ADC</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1400">
                          <a:solidFill>
                            <a:schemeClr val="tx1"/>
                          </a:solidFill>
                          <a:highlight>
                            <a:srgbClr val="00FF00"/>
                          </a:highlight>
                          <a:latin typeface="微软雅黑 Light" panose="020B0502040204020203" pitchFamily="34" charset="-122"/>
                          <a:ea typeface="微软雅黑 Light" panose="020B0502040204020203" pitchFamily="34" charset="-122"/>
                        </a:rPr>
                        <a:t>2024.06.02</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开始编写；</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ECAP</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CPU</a:t>
                      </a:r>
                      <a:r>
                        <a:rPr lang="zh-CN" altLang="en-US" sz="1400" b="1">
                          <a:solidFill>
                            <a:schemeClr val="tx1"/>
                          </a:solidFill>
                          <a:latin typeface="微软雅黑 Light" panose="020B0502040204020203" pitchFamily="34" charset="-122"/>
                          <a:ea typeface="微软雅黑 Light" panose="020B0502040204020203" pitchFamily="34" charset="-122"/>
                        </a:rPr>
                        <a:t>架构</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arm</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C28</a:t>
                      </a:r>
                      <a:r>
                        <a:rPr lang="zh-CN" altLang="en-US" sz="1400">
                          <a:solidFill>
                            <a:schemeClr val="tx1"/>
                          </a:solidFill>
                          <a:latin typeface="微软雅黑 Light" panose="020B0502040204020203" pitchFamily="34" charset="-122"/>
                          <a:ea typeface="微软雅黑 Light" panose="020B0502040204020203" pitchFamily="34" charset="-122"/>
                        </a:rPr>
                        <a:t>系列</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冯诺依曼</a:t>
                      </a:r>
                      <a:r>
                        <a:rPr lang="en-US" altLang="zh-CN" sz="1400">
                          <a:solidFill>
                            <a:schemeClr val="tx1"/>
                          </a:solidFill>
                          <a:latin typeface="微软雅黑 Light" panose="020B0502040204020203" pitchFamily="34" charset="-122"/>
                          <a:ea typeface="微软雅黑 Light" panose="020B0502040204020203" pitchFamily="34" charset="-122"/>
                        </a:rPr>
                        <a:t> v.s. </a:t>
                      </a:r>
                      <a:r>
                        <a:rPr lang="zh-CN" altLang="en-US" sz="1400">
                          <a:solidFill>
                            <a:schemeClr val="tx1"/>
                          </a:solidFill>
                          <a:latin typeface="微软雅黑 Light" panose="020B0502040204020203" pitchFamily="34" charset="-122"/>
                          <a:ea typeface="微软雅黑 Light" panose="020B0502040204020203" pitchFamily="34" charset="-122"/>
                        </a:rPr>
                        <a:t>哈佛</a:t>
                      </a:r>
                      <a:r>
                        <a:rPr lang="zh-CN" altLang="en-US" sz="1400">
                          <a:solidFill>
                            <a:schemeClr val="tx1"/>
                          </a:solidFill>
                          <a:latin typeface="微软雅黑 Light" panose="020B0502040204020203" pitchFamily="34" charset="-122"/>
                          <a:ea typeface="微软雅黑 Light" panose="020B0502040204020203" pitchFamily="34" charset="-122"/>
                        </a:rPr>
                        <a:t>架构</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EQEP</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定时器</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C</a:t>
                      </a:r>
                      <a:r>
                        <a:rPr lang="zh-CN" altLang="en-US" sz="1400" b="1">
                          <a:solidFill>
                            <a:schemeClr val="tx1"/>
                          </a:solidFill>
                          <a:latin typeface="微软雅黑 Light" panose="020B0502040204020203" pitchFamily="34" charset="-122"/>
                          <a:ea typeface="微软雅黑 Light" panose="020B0502040204020203" pitchFamily="34" charset="-122"/>
                        </a:rPr>
                        <a:t>语言</a:t>
                      </a:r>
                      <a:r>
                        <a:rPr lang="zh-CN" altLang="en-US" sz="1400" b="1">
                          <a:solidFill>
                            <a:schemeClr val="tx1"/>
                          </a:solidFill>
                          <a:latin typeface="微软雅黑 Light" panose="020B0502040204020203" pitchFamily="34" charset="-122"/>
                          <a:ea typeface="微软雅黑 Light" panose="020B0502040204020203" pitchFamily="34" charset="-122"/>
                        </a:rPr>
                        <a:t>编程</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静态变量、内联函数、递归函数、原子</a:t>
                      </a:r>
                      <a:r>
                        <a:rPr lang="zh-CN" altLang="en-US" sz="1400">
                          <a:solidFill>
                            <a:schemeClr val="tx1"/>
                          </a:solidFill>
                          <a:latin typeface="微软雅黑 Light" panose="020B0502040204020203" pitchFamily="34" charset="-122"/>
                          <a:ea typeface="微软雅黑 Light" panose="020B0502040204020203" pitchFamily="34" charset="-122"/>
                        </a:rPr>
                        <a:t>操作</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t>
            </a:r>
            <a:r>
              <a:rPr dirty="0" smtClean="0"/>
              <a:t>进入用户</a:t>
            </a:r>
            <a:r>
              <a:rPr lang="en-US" altLang="zh-CN" dirty="0" smtClean="0"/>
              <a:t>Boot</a:t>
            </a:r>
            <a:r>
              <a:rPr dirty="0" smtClean="0"/>
              <a:t>，接收升级包，写入</a:t>
            </a:r>
            <a:r>
              <a:rPr lang="en-US" altLang="zh-CN" dirty="0" smtClean="0"/>
              <a:t>APP</a:t>
            </a:r>
            <a:r>
              <a:rPr dirty="0" smtClean="0"/>
              <a:t>的</a:t>
            </a:r>
            <a:r>
              <a:rPr lang="en-US" altLang="zh-CN" dirty="0" smtClean="0"/>
              <a:t>Flash</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：执行</a:t>
            </a:r>
            <a:r>
              <a:rPr lang="en-US" altLang="zh-CN" sz="1400" b="1" dirty="0" smtClean="0">
                <a:latin typeface="微软雅黑 Light" panose="020B0502040204020203" pitchFamily="34" charset="-122"/>
                <a:ea typeface="微软雅黑 Light" panose="020B0502040204020203" pitchFamily="34" charset="-122"/>
              </a:rPr>
              <a:t>Boot</a:t>
            </a:r>
            <a:r>
              <a:rPr lang="zh-CN" altLang="en-US" sz="1400" b="1" dirty="0" smtClean="0">
                <a:latin typeface="微软雅黑 Light" panose="020B0502040204020203" pitchFamily="34" charset="-122"/>
                <a:ea typeface="微软雅黑 Light" panose="020B0502040204020203" pitchFamily="34" charset="-122"/>
              </a:rPr>
              <a:t>的</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函数，需要升级就写入</a:t>
            </a:r>
            <a:r>
              <a:rPr lang="en-US" altLang="zh-CN" sz="1400" b="1" dirty="0" smtClean="0">
                <a:latin typeface="微软雅黑 Light" panose="020B0502040204020203" pitchFamily="34" charset="-122"/>
                <a:ea typeface="微软雅黑 Light" panose="020B0502040204020203" pitchFamily="34" charset="-122"/>
              </a:rPr>
              <a:t>APP</a:t>
            </a:r>
            <a:r>
              <a:rPr lang="zh-CN" altLang="en-US" sz="1400" b="1" dirty="0" smtClean="0">
                <a:latin typeface="微软雅黑 Light" panose="020B0502040204020203" pitchFamily="34" charset="-122"/>
                <a:ea typeface="微软雅黑 Light" panose="020B0502040204020203" pitchFamily="34" charset="-122"/>
              </a:rPr>
              <a:t>的</a:t>
            </a:r>
            <a:r>
              <a:rPr lang="en-US" altLang="zh-CN" sz="1400" b="1" dirty="0" smtClean="0">
                <a:latin typeface="微软雅黑 Light" panose="020B0502040204020203" pitchFamily="34" charset="-122"/>
                <a:ea typeface="微软雅黑 Light" panose="020B0502040204020203" pitchFamily="34" charset="-122"/>
              </a:rPr>
              <a:t>Flash</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232275" y="1052195"/>
            <a:ext cx="3522980" cy="4333240"/>
          </a:xfrm>
          <a:prstGeom prst="rect">
            <a:avLst/>
          </a:prstGeom>
        </p:spPr>
      </p:pic>
      <p:sp>
        <p:nvSpPr>
          <p:cNvPr id="3" name="文本框 2"/>
          <p:cNvSpPr txBox="1"/>
          <p:nvPr>
            <p:custDataLst>
              <p:tags r:id="rId15"/>
            </p:custDataLst>
          </p:nvPr>
        </p:nvSpPr>
        <p:spPr>
          <a:xfrm>
            <a:off x="7823200" y="2565400"/>
            <a:ext cx="1152525" cy="3079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这里擦除</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6"/>
            </p:custDataLst>
          </p:nvPr>
        </p:nvSpPr>
        <p:spPr>
          <a:xfrm>
            <a:off x="7823200" y="3069590"/>
            <a:ext cx="1152525" cy="3079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这里写入</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9" name="矩形 8"/>
          <p:cNvSpPr/>
          <p:nvPr>
            <p:custDataLst>
              <p:tags r:id="rId17"/>
            </p:custDataLst>
          </p:nvPr>
        </p:nvSpPr>
        <p:spPr>
          <a:xfrm>
            <a:off x="5139690" y="2645410"/>
            <a:ext cx="2381250" cy="14033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18"/>
            </p:custDataLst>
          </p:nvPr>
        </p:nvSpPr>
        <p:spPr>
          <a:xfrm>
            <a:off x="5123180" y="3159760"/>
            <a:ext cx="2632075" cy="13525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t>
            </a:r>
            <a:r>
              <a:rPr dirty="0" smtClean="0"/>
              <a:t>跳转到</a:t>
            </a:r>
            <a:r>
              <a:rPr lang="en-US" altLang="zh-CN" dirty="0" smtClean="0"/>
              <a:t>APP</a:t>
            </a:r>
            <a:r>
              <a:rPr dirty="0" smtClean="0"/>
              <a:t>的入口</a:t>
            </a:r>
            <a:r>
              <a:rPr dirty="0" smtClean="0"/>
              <a:t>地址</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5</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Boot</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函数，需要升级就写入</a:t>
            </a:r>
            <a:r>
              <a:rPr lang="en-US" altLang="zh-CN" sz="1400" dirty="0" smtClean="0">
                <a:latin typeface="微软雅黑 Light" panose="020B0502040204020203" pitchFamily="34" charset="-122"/>
                <a:ea typeface="微软雅黑 Light" panose="020B0502040204020203" pitchFamily="34" charset="-122"/>
              </a:rPr>
              <a:t>APP</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Flash</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6</a:t>
            </a:r>
            <a:r>
              <a:rPr lang="zh-CN" altLang="en-US" sz="1400" b="1" dirty="0" smtClean="0">
                <a:latin typeface="微软雅黑 Light" panose="020B0502040204020203" pitchFamily="34" charset="-122"/>
                <a:ea typeface="微软雅黑 Light" panose="020B0502040204020203" pitchFamily="34" charset="-122"/>
                <a:sym typeface="+mn-ea"/>
              </a:rPr>
              <a:t>：跳转到</a:t>
            </a:r>
            <a:r>
              <a:rPr lang="en-US" altLang="zh-CN" sz="1400" b="1" dirty="0" smtClean="0">
                <a:latin typeface="微软雅黑 Light" panose="020B0502040204020203" pitchFamily="34" charset="-122"/>
                <a:ea typeface="微软雅黑 Light" panose="020B0502040204020203" pitchFamily="34" charset="-122"/>
                <a:sym typeface="+mn-ea"/>
              </a:rPr>
              <a:t>APP</a:t>
            </a:r>
            <a:r>
              <a:rPr lang="zh-CN" altLang="en-US" sz="1400" b="1" dirty="0" smtClean="0">
                <a:latin typeface="微软雅黑 Light" panose="020B0502040204020203" pitchFamily="34" charset="-122"/>
                <a:ea typeface="微软雅黑 Light" panose="020B0502040204020203" pitchFamily="34" charset="-122"/>
                <a:sym typeface="+mn-ea"/>
              </a:rPr>
              <a:t>的入口地址</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847850"/>
            <a:ext cx="4038600" cy="358140"/>
          </a:xfrm>
          <a:prstGeom prst="rect">
            <a:avLst/>
          </a:prstGeom>
        </p:spPr>
      </p:pic>
      <p:pic>
        <p:nvPicPr>
          <p:cNvPr id="7" name="图片 6"/>
          <p:cNvPicPr>
            <a:picLocks noChangeAspect="1"/>
          </p:cNvPicPr>
          <p:nvPr/>
        </p:nvPicPr>
        <p:blipFill>
          <a:blip r:embed="rId15"/>
          <a:stretch>
            <a:fillRect/>
          </a:stretch>
        </p:blipFill>
        <p:spPr>
          <a:xfrm>
            <a:off x="4295140" y="2275205"/>
            <a:ext cx="2324100" cy="1028700"/>
          </a:xfrm>
          <a:prstGeom prst="rect">
            <a:avLst/>
          </a:prstGeom>
        </p:spPr>
      </p:pic>
      <p:pic>
        <p:nvPicPr>
          <p:cNvPr id="8" name="图片 7"/>
          <p:cNvPicPr>
            <a:picLocks noChangeAspect="1"/>
          </p:cNvPicPr>
          <p:nvPr/>
        </p:nvPicPr>
        <p:blipFill>
          <a:blip r:embed="rId16"/>
          <a:stretch>
            <a:fillRect/>
          </a:stretch>
        </p:blipFill>
        <p:spPr>
          <a:xfrm>
            <a:off x="4295140" y="3417570"/>
            <a:ext cx="6347460" cy="2354580"/>
          </a:xfrm>
          <a:prstGeom prst="rect">
            <a:avLst/>
          </a:prstGeom>
        </p:spPr>
      </p:pic>
      <p:sp>
        <p:nvSpPr>
          <p:cNvPr id="10" name="矩形 9"/>
          <p:cNvSpPr/>
          <p:nvPr>
            <p:custDataLst>
              <p:tags r:id="rId17"/>
            </p:custDataLst>
          </p:nvPr>
        </p:nvSpPr>
        <p:spPr>
          <a:xfrm>
            <a:off x="6887210" y="1847850"/>
            <a:ext cx="1374140" cy="20510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custDataLst>
              <p:tags r:id="rId18"/>
            </p:custDataLst>
          </p:nvPr>
        </p:nvSpPr>
        <p:spPr>
          <a:xfrm>
            <a:off x="6095365" y="5093970"/>
            <a:ext cx="1501775" cy="17081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custDataLst>
              <p:tags r:id="rId19"/>
            </p:custDataLst>
          </p:nvPr>
        </p:nvSpPr>
        <p:spPr>
          <a:xfrm>
            <a:off x="4798695" y="2969895"/>
            <a:ext cx="1083945" cy="20510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p:cNvPicPr>
            <a:picLocks noChangeAspect="1"/>
          </p:cNvPicPr>
          <p:nvPr/>
        </p:nvPicPr>
        <p:blipFill>
          <a:blip r:embed="rId20"/>
          <a:stretch>
            <a:fillRect/>
          </a:stretch>
        </p:blipFill>
        <p:spPr>
          <a:xfrm>
            <a:off x="4222750" y="908685"/>
            <a:ext cx="4629150" cy="171450"/>
          </a:xfrm>
          <a:prstGeom prst="rect">
            <a:avLst/>
          </a:prstGeom>
        </p:spPr>
      </p:pic>
      <p:pic>
        <p:nvPicPr>
          <p:cNvPr id="26" name="图片 25"/>
          <p:cNvPicPr>
            <a:picLocks noChangeAspect="1"/>
          </p:cNvPicPr>
          <p:nvPr/>
        </p:nvPicPr>
        <p:blipFill>
          <a:blip r:embed="rId21"/>
          <a:stretch>
            <a:fillRect/>
          </a:stretch>
        </p:blipFill>
        <p:spPr>
          <a:xfrm>
            <a:off x="4214495" y="1124585"/>
            <a:ext cx="4333875" cy="161925"/>
          </a:xfrm>
          <a:prstGeom prst="rect">
            <a:avLst/>
          </a:prstGeom>
        </p:spPr>
      </p:pic>
      <p:sp>
        <p:nvSpPr>
          <p:cNvPr id="27" name="文本框 26"/>
          <p:cNvSpPr txBox="1"/>
          <p:nvPr>
            <p:custDataLst>
              <p:tags r:id="rId22"/>
            </p:custDataLst>
          </p:nvPr>
        </p:nvSpPr>
        <p:spPr>
          <a:xfrm>
            <a:off x="4295140" y="1371600"/>
            <a:ext cx="290258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3"/>
            </p:custDataLst>
          </p:nvPr>
        </p:nvSpPr>
        <p:spPr>
          <a:xfrm>
            <a:off x="4295140" y="5829300"/>
            <a:ext cx="2902585" cy="368300"/>
          </a:xfrm>
          <a:prstGeom prst="rect">
            <a:avLst/>
          </a:prstGeom>
          <a:noFill/>
        </p:spPr>
        <p:txBody>
          <a:bodyPr wrap="square" rtlCol="0">
            <a:noAutofit/>
          </a:bodyPr>
          <a:p>
            <a:pPr indent="0">
              <a:lnSpc>
                <a:spcPct val="100000"/>
              </a:lnSpc>
              <a:buFont typeface="Wingdings" panose="05000000000000000000" charset="0"/>
              <a:buNone/>
            </a:pPr>
            <a:r>
              <a:rPr lang="en-US" sz="1200" dirty="0" smtClean="0">
                <a:latin typeface="微软雅黑 Light" panose="020B0502040204020203" pitchFamily="34" charset="-122"/>
                <a:ea typeface="微软雅黑 Light" panose="020B0502040204020203" pitchFamily="34" charset="-122"/>
              </a:rPr>
              <a:t>Boot</a:t>
            </a:r>
            <a:r>
              <a:rPr lang="zh-CN" altLang="en-US" sz="1200" dirty="0" smtClean="0">
                <a:latin typeface="微软雅黑 Light" panose="020B0502040204020203" pitchFamily="34" charset="-122"/>
                <a:ea typeface="微软雅黑 Light" panose="020B0502040204020203" pitchFamily="34" charset="-122"/>
              </a:rPr>
              <a:t>代码中地址跳转的</a:t>
            </a:r>
            <a:r>
              <a:rPr lang="zh-CN" altLang="en-US" sz="1200" dirty="0" smtClean="0">
                <a:latin typeface="微软雅黑 Light" panose="020B0502040204020203" pitchFamily="34" charset="-122"/>
                <a:ea typeface="微软雅黑 Light" panose="020B0502040204020203" pitchFamily="34" charset="-122"/>
              </a:rPr>
              <a:t>流程</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-APP</a:t>
            </a:r>
            <a:r>
              <a:rPr dirty="0" smtClean="0"/>
              <a:t>的入口地址再次调用</a:t>
            </a:r>
            <a:r>
              <a:rPr lang="en-US" altLang="zh-CN" dirty="0" smtClean="0"/>
              <a:t>_c_int00</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5</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Boot</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函数，需要升级就写入</a:t>
            </a:r>
            <a:r>
              <a:rPr lang="en-US" altLang="zh-CN" sz="1400" dirty="0" smtClean="0">
                <a:latin typeface="微软雅黑 Light" panose="020B0502040204020203" pitchFamily="34" charset="-122"/>
                <a:ea typeface="微软雅黑 Light" panose="020B0502040204020203" pitchFamily="34" charset="-122"/>
              </a:rPr>
              <a:t>APP</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Flash</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6</a:t>
            </a:r>
            <a:r>
              <a:rPr lang="zh-CN" altLang="en-US" sz="1400" dirty="0" smtClean="0">
                <a:latin typeface="微软雅黑 Light" panose="020B0502040204020203" pitchFamily="34" charset="-122"/>
                <a:ea typeface="微软雅黑 Light" panose="020B0502040204020203" pitchFamily="34" charset="-122"/>
                <a:sym typeface="+mn-ea"/>
              </a:rPr>
              <a:t>：跳转到</a:t>
            </a:r>
            <a:r>
              <a:rPr lang="en-US" altLang="zh-CN" sz="1400" dirty="0" smtClean="0">
                <a:latin typeface="微软雅黑 Light" panose="020B0502040204020203" pitchFamily="34" charset="-122"/>
                <a:ea typeface="微软雅黑 Light" panose="020B0502040204020203" pitchFamily="34" charset="-122"/>
                <a:sym typeface="+mn-ea"/>
              </a:rPr>
              <a:t>APP</a:t>
            </a:r>
            <a:r>
              <a:rPr lang="zh-CN" altLang="en-US" sz="1400" dirty="0" smtClean="0">
                <a:latin typeface="微软雅黑 Light" panose="020B0502040204020203" pitchFamily="34" charset="-122"/>
                <a:ea typeface="微软雅黑 Light" panose="020B0502040204020203" pitchFamily="34" charset="-122"/>
                <a:sym typeface="+mn-ea"/>
              </a:rPr>
              <a:t>的入口地址</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7</a:t>
            </a:r>
            <a:r>
              <a:rPr lang="zh-CN" altLang="en-US" sz="1400" b="1" dirty="0" smtClean="0">
                <a:latin typeface="微软雅黑 Light" panose="020B0502040204020203" pitchFamily="34" charset="-122"/>
                <a:ea typeface="微软雅黑 Light" panose="020B0502040204020203" pitchFamily="34" charset="-122"/>
              </a:rPr>
              <a:t>：</a:t>
            </a:r>
            <a:r>
              <a:rPr lang="en-US" altLang="zh-CN" sz="1400" b="1" dirty="0" smtClean="0">
                <a:latin typeface="微软雅黑 Light" panose="020B0502040204020203" pitchFamily="34" charset="-122"/>
                <a:ea typeface="微软雅黑 Light" panose="020B0502040204020203" pitchFamily="34" charset="-122"/>
              </a:rPr>
              <a:t>APP</a:t>
            </a:r>
            <a:r>
              <a:rPr lang="zh-CN" altLang="en-US" sz="1400" b="1" dirty="0" smtClean="0">
                <a:latin typeface="微软雅黑 Light" panose="020B0502040204020203" pitchFamily="34" charset="-122"/>
                <a:ea typeface="微软雅黑 Light" panose="020B0502040204020203" pitchFamily="34" charset="-122"/>
              </a:rPr>
              <a:t>入口地址重新调用</a:t>
            </a:r>
            <a:r>
              <a:rPr lang="en-US" altLang="zh-CN" sz="1400" b="1" dirty="0" smtClean="0">
                <a:latin typeface="微软雅黑 Light" panose="020B0502040204020203" pitchFamily="34" charset="-122"/>
                <a:ea typeface="微软雅黑 Light" panose="020B0502040204020203" pitchFamily="34" charset="-122"/>
              </a:rPr>
              <a:t>_c_int00</a:t>
            </a:r>
            <a:r>
              <a:rPr lang="zh-CN" altLang="en-US" sz="1400" b="1" dirty="0" smtClean="0">
                <a:latin typeface="微软雅黑 Light" panose="020B0502040204020203" pitchFamily="34" charset="-122"/>
                <a:ea typeface="微软雅黑 Light" panose="020B0502040204020203" pitchFamily="34" charset="-122"/>
              </a:rPr>
              <a:t>，之后再次调用</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5" name="图片 24"/>
          <p:cNvPicPr>
            <a:picLocks noChangeAspect="1"/>
          </p:cNvPicPr>
          <p:nvPr/>
        </p:nvPicPr>
        <p:blipFill>
          <a:blip r:embed="rId14"/>
          <a:stretch>
            <a:fillRect/>
          </a:stretch>
        </p:blipFill>
        <p:spPr>
          <a:xfrm>
            <a:off x="4222750" y="908685"/>
            <a:ext cx="4629150" cy="171450"/>
          </a:xfrm>
          <a:prstGeom prst="rect">
            <a:avLst/>
          </a:prstGeom>
        </p:spPr>
      </p:pic>
      <p:pic>
        <p:nvPicPr>
          <p:cNvPr id="26" name="图片 25"/>
          <p:cNvPicPr>
            <a:picLocks noChangeAspect="1"/>
          </p:cNvPicPr>
          <p:nvPr/>
        </p:nvPicPr>
        <p:blipFill>
          <a:blip r:embed="rId15"/>
          <a:stretch>
            <a:fillRect/>
          </a:stretch>
        </p:blipFill>
        <p:spPr>
          <a:xfrm>
            <a:off x="4214495" y="1124585"/>
            <a:ext cx="4333875" cy="161925"/>
          </a:xfrm>
          <a:prstGeom prst="rect">
            <a:avLst/>
          </a:prstGeom>
        </p:spPr>
      </p:pic>
      <p:sp>
        <p:nvSpPr>
          <p:cNvPr id="27" name="文本框 26"/>
          <p:cNvSpPr txBox="1"/>
          <p:nvPr>
            <p:custDataLst>
              <p:tags r:id="rId16"/>
            </p:custDataLst>
          </p:nvPr>
        </p:nvSpPr>
        <p:spPr>
          <a:xfrm>
            <a:off x="4295140" y="1371600"/>
            <a:ext cx="290258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7"/>
            </p:custDataLst>
          </p:nvPr>
        </p:nvSpPr>
        <p:spPr>
          <a:xfrm>
            <a:off x="4295140" y="2807970"/>
            <a:ext cx="455739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APP</a:t>
            </a:r>
            <a:r>
              <a:rPr lang="zh-CN" altLang="en-US" sz="1200" dirty="0" smtClean="0">
                <a:latin typeface="微软雅黑 Light" panose="020B0502040204020203" pitchFamily="34" charset="-122"/>
                <a:ea typeface="微软雅黑 Light" panose="020B0502040204020203" pitchFamily="34" charset="-122"/>
              </a:rPr>
              <a:t>代码中对</a:t>
            </a:r>
            <a:r>
              <a:rPr lang="en-US" altLang="zh-CN" sz="1200" dirty="0" smtClean="0">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段内函数的定义，</a:t>
            </a:r>
            <a:r>
              <a:rPr lang="zh-CN" altLang="en-US" sz="1200" dirty="0" smtClean="0">
                <a:solidFill>
                  <a:srgbClr val="FF0000"/>
                </a:solidFill>
                <a:latin typeface="微软雅黑 Light" panose="020B0502040204020203" pitchFamily="34" charset="-122"/>
                <a:ea typeface="微软雅黑 Light" panose="020B0502040204020203" pitchFamily="34" charset="-122"/>
              </a:rPr>
              <a:t>再次调用了</a:t>
            </a:r>
            <a:r>
              <a:rPr lang="en-US" altLang="zh-CN" sz="1200" dirty="0" smtClean="0">
                <a:solidFill>
                  <a:srgbClr val="FF0000"/>
                </a:solidFill>
                <a:latin typeface="微软雅黑 Light" panose="020B0502040204020203" pitchFamily="34" charset="-122"/>
                <a:ea typeface="微软雅黑 Light" panose="020B0502040204020203" pitchFamily="34" charset="-122"/>
              </a:rPr>
              <a:t>c_int00</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8"/>
          <a:stretch>
            <a:fillRect/>
          </a:stretch>
        </p:blipFill>
        <p:spPr>
          <a:xfrm>
            <a:off x="4295140" y="1843405"/>
            <a:ext cx="5806440" cy="861060"/>
          </a:xfrm>
          <a:prstGeom prst="rect">
            <a:avLst/>
          </a:prstGeom>
        </p:spPr>
      </p:pic>
      <p:sp>
        <p:nvSpPr>
          <p:cNvPr id="3" name="文本框 2"/>
          <p:cNvSpPr txBox="1"/>
          <p:nvPr>
            <p:custDataLst>
              <p:tags r:id="rId19"/>
            </p:custDataLst>
          </p:nvPr>
        </p:nvSpPr>
        <p:spPr>
          <a:xfrm>
            <a:off x="4278630" y="3404870"/>
            <a:ext cx="5823585" cy="7067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我的疑问是，为啥同样是</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_c_int00</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codestart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那里的时候，知道是要调用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Boot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函数，在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app_codestart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的时候，知道是调用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APP</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函数，是怎么决定的？</a:t>
            </a:r>
            <a:endPar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概要</a:t>
            </a:r>
            <a:endParaRPr dirty="0" smtClean="0"/>
          </a:p>
        </p:txBody>
      </p:sp>
      <p:sp>
        <p:nvSpPr>
          <p:cNvPr id="3" name="文本框 2"/>
          <p:cNvSpPr txBox="1"/>
          <p:nvPr>
            <p:custDataLst>
              <p:tags r:id="rId1"/>
            </p:custDataLst>
          </p:nvPr>
        </p:nvSpPr>
        <p:spPr>
          <a:xfrm>
            <a:off x="5950585" y="2609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262255" y="908685"/>
            <a:ext cx="6710045" cy="1814830"/>
          </a:xfrm>
          <a:prstGeom prst="rect">
            <a:avLst/>
          </a:prstGeom>
        </p:spPr>
      </p:pic>
      <p:sp>
        <p:nvSpPr>
          <p:cNvPr id="40" name="矩形 39"/>
          <p:cNvSpPr/>
          <p:nvPr/>
        </p:nvSpPr>
        <p:spPr>
          <a:xfrm>
            <a:off x="694690" y="1170940"/>
            <a:ext cx="3961130" cy="1060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3"/>
            </p:custDataLst>
          </p:nvPr>
        </p:nvSpPr>
        <p:spPr>
          <a:xfrm>
            <a:off x="3286760" y="906145"/>
            <a:ext cx="945515" cy="21145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SAR</a:t>
            </a:r>
            <a:r>
              <a:rPr lang="zh-CN" altLang="en-US" sz="1200" dirty="0" smtClean="0">
                <a:highlight>
                  <a:srgbClr val="FFFF00"/>
                </a:highlight>
                <a:latin typeface="微软雅黑 Light" panose="020B0502040204020203" pitchFamily="34" charset="-122"/>
                <a:ea typeface="微软雅黑 Light" panose="020B0502040204020203" pitchFamily="34" charset="-122"/>
              </a:rPr>
              <a:t>型</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692785" y="2780665"/>
            <a:ext cx="5147945" cy="3743960"/>
          </a:xfrm>
          <a:prstGeom prst="rect">
            <a:avLst/>
          </a:prstGeom>
        </p:spPr>
      </p:pic>
      <p:pic>
        <p:nvPicPr>
          <p:cNvPr id="4" name="图片 3"/>
          <p:cNvPicPr>
            <a:picLocks noChangeAspect="1"/>
          </p:cNvPicPr>
          <p:nvPr/>
        </p:nvPicPr>
        <p:blipFill>
          <a:blip r:embed="rId5"/>
          <a:stretch>
            <a:fillRect/>
          </a:stretch>
        </p:blipFill>
        <p:spPr>
          <a:xfrm>
            <a:off x="7030720" y="807720"/>
            <a:ext cx="5160645" cy="5877560"/>
          </a:xfrm>
          <a:prstGeom prst="rect">
            <a:avLst/>
          </a:prstGeom>
        </p:spPr>
      </p:pic>
      <p:sp>
        <p:nvSpPr>
          <p:cNvPr id="7" name="文本框 6"/>
          <p:cNvSpPr txBox="1"/>
          <p:nvPr>
            <p:custDataLst>
              <p:tags r:id="rId6"/>
            </p:custDataLst>
          </p:nvPr>
        </p:nvSpPr>
        <p:spPr>
          <a:xfrm>
            <a:off x="766445" y="6525260"/>
            <a:ext cx="6753225" cy="2609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每一个</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都有</a:t>
            </a:r>
            <a:r>
              <a:rPr lang="en-US" altLang="zh-CN" sz="1200" dirty="0" smtClean="0">
                <a:highlight>
                  <a:srgbClr val="00FF00"/>
                </a:highlight>
                <a:latin typeface="微软雅黑 Light" panose="020B0502040204020203" pitchFamily="34" charset="-122"/>
                <a:ea typeface="微软雅黑 Light" panose="020B0502040204020203" pitchFamily="34" charset="-122"/>
              </a:rPr>
              <a:t>16</a:t>
            </a:r>
            <a:r>
              <a:rPr lang="zh-CN" altLang="en-US" sz="1200" dirty="0" smtClean="0">
                <a:highlight>
                  <a:srgbClr val="00FF00"/>
                </a:highlight>
                <a:latin typeface="微软雅黑 Light" panose="020B0502040204020203" pitchFamily="34" charset="-122"/>
                <a:ea typeface="微软雅黑 Light" panose="020B0502040204020203" pitchFamily="34" charset="-122"/>
              </a:rPr>
              <a:t>个输入，但不是每个输入都有对应的芯片</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脚，比如</a:t>
            </a:r>
            <a:r>
              <a:rPr lang="en-US" altLang="zh-CN" sz="1200" dirty="0" smtClean="0">
                <a:highlight>
                  <a:srgbClr val="00FF00"/>
                </a:highlight>
                <a:latin typeface="微软雅黑 Light" panose="020B0502040204020203" pitchFamily="34" charset="-122"/>
                <a:ea typeface="微软雅黑 Light" panose="020B0502040204020203" pitchFamily="34" charset="-122"/>
              </a:rPr>
              <a:t>ADCINA6/7</a:t>
            </a:r>
            <a:r>
              <a:rPr lang="zh-CN" altLang="en-US" sz="1200" dirty="0" smtClean="0">
                <a:highlight>
                  <a:srgbClr val="00FF00"/>
                </a:highlight>
                <a:latin typeface="微软雅黑 Light" panose="020B0502040204020203" pitchFamily="34" charset="-122"/>
                <a:ea typeface="微软雅黑 Light" panose="020B0502040204020203" pitchFamily="34" charset="-122"/>
              </a:rPr>
              <a:t>就没有</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78155" y="836295"/>
            <a:ext cx="5335905" cy="159639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配置</a:t>
            </a:r>
            <a:endParaRPr dirty="0" smtClean="0"/>
          </a:p>
        </p:txBody>
      </p:sp>
      <p:sp>
        <p:nvSpPr>
          <p:cNvPr id="40" name="矩形 39"/>
          <p:cNvSpPr/>
          <p:nvPr/>
        </p:nvSpPr>
        <p:spPr>
          <a:xfrm>
            <a:off x="2200275" y="1170940"/>
            <a:ext cx="3412490" cy="1314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2"/>
            </p:custDataLst>
          </p:nvPr>
        </p:nvSpPr>
        <p:spPr>
          <a:xfrm>
            <a:off x="2062480" y="802640"/>
            <a:ext cx="40462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时钟配置，</a:t>
            </a:r>
            <a:r>
              <a:rPr lang="en-US" altLang="zh-CN" sz="1200" dirty="0" smtClean="0">
                <a:highlight>
                  <a:srgbClr val="FF0000"/>
                </a:highlight>
                <a:latin typeface="微软雅黑 Light" panose="020B0502040204020203" pitchFamily="34" charset="-122"/>
                <a:ea typeface="微软雅黑 Light" panose="020B0502040204020203" pitchFamily="34" charset="-122"/>
              </a:rPr>
              <a:t>ADCCLK</a:t>
            </a:r>
            <a:r>
              <a:rPr lang="zh-CN" altLang="en-US" sz="1200" dirty="0" smtClean="0">
                <a:highlight>
                  <a:srgbClr val="FF0000"/>
                </a:highlight>
                <a:latin typeface="微软雅黑 Light" panose="020B0502040204020203" pitchFamily="34" charset="-122"/>
                <a:ea typeface="微软雅黑 Light" panose="020B0502040204020203" pitchFamily="34" charset="-122"/>
              </a:rPr>
              <a:t>有啥用，要把</a:t>
            </a:r>
            <a:r>
              <a:rPr lang="en-US" altLang="zh-CN" sz="1200" dirty="0" smtClean="0">
                <a:highlight>
                  <a:srgbClr val="FF0000"/>
                </a:highlight>
                <a:latin typeface="微软雅黑 Light" panose="020B0502040204020203" pitchFamily="34" charset="-122"/>
                <a:ea typeface="微软雅黑 Light" panose="020B0502040204020203" pitchFamily="34" charset="-122"/>
              </a:rPr>
              <a:t>timing</a:t>
            </a:r>
            <a:r>
              <a:rPr lang="zh-CN" altLang="en-US" sz="1200" dirty="0" smtClean="0">
                <a:highlight>
                  <a:srgbClr val="FF0000"/>
                </a:highlight>
                <a:latin typeface="微软雅黑 Light" panose="020B0502040204020203" pitchFamily="34" charset="-122"/>
                <a:ea typeface="微软雅黑 Light" panose="020B0502040204020203" pitchFamily="34" charset="-122"/>
              </a:rPr>
              <a:t>部分仔细读一下</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stretch>
            <a:fillRect/>
          </a:stretch>
        </p:blipFill>
        <p:spPr>
          <a:xfrm>
            <a:off x="478155" y="2492375"/>
            <a:ext cx="5412962" cy="1417034"/>
          </a:xfrm>
          <a:prstGeom prst="rect">
            <a:avLst/>
          </a:prstGeom>
        </p:spPr>
      </p:pic>
      <p:pic>
        <p:nvPicPr>
          <p:cNvPr id="8" name="图片 7"/>
          <p:cNvPicPr>
            <a:picLocks noChangeAspect="1"/>
          </p:cNvPicPr>
          <p:nvPr/>
        </p:nvPicPr>
        <p:blipFill>
          <a:blip r:embed="rId4"/>
          <a:stretch>
            <a:fillRect/>
          </a:stretch>
        </p:blipFill>
        <p:spPr>
          <a:xfrm>
            <a:off x="6598920" y="3279140"/>
            <a:ext cx="5072380" cy="3058160"/>
          </a:xfrm>
          <a:prstGeom prst="rect">
            <a:avLst/>
          </a:prstGeom>
        </p:spPr>
      </p:pic>
      <p:pic>
        <p:nvPicPr>
          <p:cNvPr id="9" name="图片 8"/>
          <p:cNvPicPr>
            <a:picLocks noChangeAspect="1"/>
          </p:cNvPicPr>
          <p:nvPr/>
        </p:nvPicPr>
        <p:blipFill>
          <a:blip r:embed="rId5"/>
          <a:stretch>
            <a:fillRect/>
          </a:stretch>
        </p:blipFill>
        <p:spPr>
          <a:xfrm>
            <a:off x="478155" y="3969385"/>
            <a:ext cx="5347222" cy="1069562"/>
          </a:xfrm>
          <a:prstGeom prst="rect">
            <a:avLst/>
          </a:prstGeom>
        </p:spPr>
      </p:pic>
      <p:sp>
        <p:nvSpPr>
          <p:cNvPr id="10" name="文本框 9"/>
          <p:cNvSpPr txBox="1"/>
          <p:nvPr>
            <p:custDataLst>
              <p:tags r:id="rId6"/>
            </p:custDataLst>
          </p:nvPr>
        </p:nvSpPr>
        <p:spPr>
          <a:xfrm>
            <a:off x="2062480" y="2434590"/>
            <a:ext cx="996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分辨率配置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134870" y="3923665"/>
            <a:ext cx="113855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信号</a:t>
            </a:r>
            <a:r>
              <a:rPr lang="zh-CN" altLang="en-US" sz="1200" dirty="0" smtClean="0">
                <a:highlight>
                  <a:srgbClr val="FFFF00"/>
                </a:highlight>
                <a:latin typeface="微软雅黑 Light" panose="020B0502040204020203" pitchFamily="34" charset="-122"/>
                <a:ea typeface="微软雅黑 Light" panose="020B0502040204020203" pitchFamily="34" charset="-122"/>
              </a:rPr>
              <a:t>模式配置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8"/>
            </p:custDataLst>
          </p:nvPr>
        </p:nvSpPr>
        <p:spPr>
          <a:xfrm>
            <a:off x="9407525" y="3567430"/>
            <a:ext cx="869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时钟</a:t>
            </a:r>
            <a:r>
              <a:rPr lang="zh-CN" altLang="en-US" sz="1200" dirty="0" smtClean="0">
                <a:highlight>
                  <a:srgbClr val="FFFF00"/>
                </a:highlight>
                <a:latin typeface="微软雅黑 Light" panose="020B0502040204020203" pitchFamily="34" charset="-122"/>
                <a:ea typeface="微软雅黑 Light" panose="020B0502040204020203" pitchFamily="34" charset="-122"/>
              </a:rPr>
              <a:t>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9"/>
            </p:custDataLst>
          </p:nvPr>
        </p:nvSpPr>
        <p:spPr>
          <a:xfrm>
            <a:off x="8687435" y="5511165"/>
            <a:ext cx="218503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AdcSetMode()</a:t>
            </a:r>
            <a:r>
              <a:rPr lang="zh-CN" altLang="en-US" sz="1200" dirty="0" smtClean="0">
                <a:highlight>
                  <a:srgbClr val="FFFF00"/>
                </a:highlight>
                <a:latin typeface="微软雅黑 Light" panose="020B0502040204020203" pitchFamily="34" charset="-122"/>
                <a:ea typeface="微软雅黑 Light" panose="020B0502040204020203" pitchFamily="34" charset="-122"/>
              </a:rPr>
              <a:t>自带配置</a:t>
            </a:r>
            <a:r>
              <a:rPr lang="zh-CN" altLang="en-US" sz="1200" dirty="0" smtClean="0">
                <a:highlight>
                  <a:srgbClr val="FFFF00"/>
                </a:highlight>
                <a:latin typeface="微软雅黑 Light" panose="020B0502040204020203" pitchFamily="34" charset="-122"/>
                <a:ea typeface="微软雅黑 Light" panose="020B0502040204020203" pitchFamily="34" charset="-122"/>
              </a:rPr>
              <a:t>函数</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10"/>
          <a:stretch>
            <a:fillRect/>
          </a:stretch>
        </p:blipFill>
        <p:spPr>
          <a:xfrm>
            <a:off x="6598920" y="920115"/>
            <a:ext cx="4903470" cy="2216150"/>
          </a:xfrm>
          <a:prstGeom prst="rect">
            <a:avLst/>
          </a:prstGeom>
        </p:spPr>
      </p:pic>
      <p:cxnSp>
        <p:nvCxnSpPr>
          <p:cNvPr id="15" name="直接连接符 14"/>
          <p:cNvCxnSpPr/>
          <p:nvPr/>
        </p:nvCxnSpPr>
        <p:spPr>
          <a:xfrm flipV="1">
            <a:off x="4511040" y="1052830"/>
            <a:ext cx="2663825"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a:off x="9983470" y="2637155"/>
            <a:ext cx="431800" cy="935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矩形 16"/>
          <p:cNvSpPr/>
          <p:nvPr/>
        </p:nvSpPr>
        <p:spPr>
          <a:xfrm>
            <a:off x="838835" y="1297940"/>
            <a:ext cx="2664460" cy="1225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2255" y="693420"/>
            <a:ext cx="5572125" cy="12458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采样方式，触发源、采样窗口和采样</a:t>
            </a:r>
            <a:r>
              <a:rPr dirty="0" smtClean="0"/>
              <a:t>通道</a:t>
            </a:r>
            <a:endParaRPr dirty="0" smtClean="0"/>
          </a:p>
        </p:txBody>
      </p:sp>
      <p:sp>
        <p:nvSpPr>
          <p:cNvPr id="40" name="矩形 39"/>
          <p:cNvSpPr/>
          <p:nvPr/>
        </p:nvSpPr>
        <p:spPr>
          <a:xfrm>
            <a:off x="1990725" y="1193165"/>
            <a:ext cx="3686810"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622300" y="1269365"/>
            <a:ext cx="1989455" cy="11303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6670675" y="1196340"/>
            <a:ext cx="4808220" cy="1022985"/>
          </a:xfrm>
          <a:prstGeom prst="rect">
            <a:avLst/>
          </a:prstGeom>
        </p:spPr>
      </p:pic>
      <p:sp>
        <p:nvSpPr>
          <p:cNvPr id="12" name="文本框 11"/>
          <p:cNvSpPr txBox="1"/>
          <p:nvPr>
            <p:custDataLst>
              <p:tags r:id="rId3"/>
            </p:custDataLst>
          </p:nvPr>
        </p:nvSpPr>
        <p:spPr>
          <a:xfrm>
            <a:off x="8039100" y="1106170"/>
            <a:ext cx="1714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通道</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采样窗口</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触发</a:t>
            </a:r>
            <a:r>
              <a:rPr lang="zh-CN" altLang="en-US" sz="1200" dirty="0" smtClean="0">
                <a:highlight>
                  <a:srgbClr val="FFFF00"/>
                </a:highlight>
                <a:latin typeface="微软雅黑 Light" panose="020B0502040204020203" pitchFamily="34" charset="-122"/>
                <a:ea typeface="微软雅黑 Light" panose="020B0502040204020203" pitchFamily="34" charset="-122"/>
              </a:rPr>
              <a:t>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4"/>
          <a:stretch>
            <a:fillRect/>
          </a:stretch>
        </p:blipFill>
        <p:spPr>
          <a:xfrm>
            <a:off x="6670675" y="2493010"/>
            <a:ext cx="4808220" cy="1014095"/>
          </a:xfrm>
          <a:prstGeom prst="rect">
            <a:avLst/>
          </a:prstGeom>
        </p:spPr>
      </p:pic>
      <p:sp>
        <p:nvSpPr>
          <p:cNvPr id="9" name="矩形 8"/>
          <p:cNvSpPr/>
          <p:nvPr>
            <p:custDataLst>
              <p:tags r:id="rId5"/>
            </p:custDataLst>
          </p:nvPr>
        </p:nvSpPr>
        <p:spPr>
          <a:xfrm>
            <a:off x="7103110" y="1207135"/>
            <a:ext cx="495300" cy="99377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6"/>
            </p:custDataLst>
          </p:nvPr>
        </p:nvSpPr>
        <p:spPr>
          <a:xfrm>
            <a:off x="7103110" y="2495550"/>
            <a:ext cx="495300" cy="10414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7"/>
          <a:stretch>
            <a:fillRect/>
          </a:stretch>
        </p:blipFill>
        <p:spPr>
          <a:xfrm>
            <a:off x="262255" y="2021205"/>
            <a:ext cx="5316220" cy="418465"/>
          </a:xfrm>
          <a:prstGeom prst="rect">
            <a:avLst/>
          </a:prstGeom>
        </p:spPr>
      </p:pic>
      <p:cxnSp>
        <p:nvCxnSpPr>
          <p:cNvPr id="14" name="直接连接符 13"/>
          <p:cNvCxnSpPr>
            <a:endCxn id="6" idx="1"/>
          </p:cNvCxnSpPr>
          <p:nvPr/>
        </p:nvCxnSpPr>
        <p:spPr>
          <a:xfrm flipV="1">
            <a:off x="5518785" y="1708150"/>
            <a:ext cx="1151890" cy="6407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8"/>
          <a:stretch>
            <a:fillRect/>
          </a:stretch>
        </p:blipFill>
        <p:spPr>
          <a:xfrm>
            <a:off x="262255" y="2501265"/>
            <a:ext cx="5364480" cy="1021556"/>
          </a:xfrm>
          <a:prstGeom prst="rect">
            <a:avLst/>
          </a:prstGeom>
        </p:spPr>
      </p:pic>
      <p:pic>
        <p:nvPicPr>
          <p:cNvPr id="15" name="图片 14"/>
          <p:cNvPicPr>
            <a:picLocks noChangeAspect="1"/>
          </p:cNvPicPr>
          <p:nvPr/>
        </p:nvPicPr>
        <p:blipFill>
          <a:blip r:embed="rId9"/>
          <a:stretch>
            <a:fillRect/>
          </a:stretch>
        </p:blipFill>
        <p:spPr>
          <a:xfrm>
            <a:off x="262255" y="3522980"/>
            <a:ext cx="5270183" cy="371951"/>
          </a:xfrm>
          <a:prstGeom prst="rect">
            <a:avLst/>
          </a:prstGeom>
        </p:spPr>
      </p:pic>
      <p:sp>
        <p:nvSpPr>
          <p:cNvPr id="16" name="文本框 15"/>
          <p:cNvSpPr txBox="1"/>
          <p:nvPr>
            <p:custDataLst>
              <p:tags r:id="rId10"/>
            </p:custDataLst>
          </p:nvPr>
        </p:nvSpPr>
        <p:spPr>
          <a:xfrm>
            <a:off x="3286760" y="3285490"/>
            <a:ext cx="1714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这类触发源我没</a:t>
            </a:r>
            <a:r>
              <a:rPr lang="zh-CN" altLang="en-US" sz="1200" dirty="0" smtClean="0">
                <a:highlight>
                  <a:srgbClr val="FFFF00"/>
                </a:highlight>
                <a:latin typeface="微软雅黑 Light" panose="020B0502040204020203" pitchFamily="34" charset="-122"/>
                <a:ea typeface="微软雅黑 Light" panose="020B0502040204020203" pitchFamily="34" charset="-122"/>
              </a:rPr>
              <a:t>用过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11"/>
          <a:stretch>
            <a:fillRect/>
          </a:stretch>
        </p:blipFill>
        <p:spPr>
          <a:xfrm>
            <a:off x="8105775" y="3591560"/>
            <a:ext cx="4015105" cy="2538730"/>
          </a:xfrm>
          <a:prstGeom prst="rect">
            <a:avLst/>
          </a:prstGeom>
        </p:spPr>
      </p:pic>
      <p:cxnSp>
        <p:nvCxnSpPr>
          <p:cNvPr id="18" name="直接连接符 17"/>
          <p:cNvCxnSpPr/>
          <p:nvPr/>
        </p:nvCxnSpPr>
        <p:spPr>
          <a:xfrm>
            <a:off x="9766935" y="3206115"/>
            <a:ext cx="144780" cy="4387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12"/>
          <a:stretch>
            <a:fillRect/>
          </a:stretch>
        </p:blipFill>
        <p:spPr>
          <a:xfrm>
            <a:off x="262255" y="3921125"/>
            <a:ext cx="5301615" cy="1817846"/>
          </a:xfrm>
          <a:prstGeom prst="rect">
            <a:avLst/>
          </a:prstGeom>
        </p:spPr>
      </p:pic>
      <p:sp>
        <p:nvSpPr>
          <p:cNvPr id="21" name="文本框 20"/>
          <p:cNvSpPr txBox="1"/>
          <p:nvPr>
            <p:custDataLst>
              <p:tags r:id="rId13"/>
            </p:custDataLst>
          </p:nvPr>
        </p:nvSpPr>
        <p:spPr>
          <a:xfrm>
            <a:off x="1774190" y="2461260"/>
            <a:ext cx="273621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触发源（</a:t>
            </a:r>
            <a:r>
              <a:rPr lang="en-US" altLang="zh-CN" sz="1200" dirty="0" smtClean="0">
                <a:highlight>
                  <a:srgbClr val="00FF00"/>
                </a:highlight>
                <a:latin typeface="微软雅黑 Light" panose="020B0502040204020203" pitchFamily="34" charset="-122"/>
                <a:ea typeface="微软雅黑 Light" panose="020B0502040204020203" pitchFamily="34" charset="-122"/>
              </a:rPr>
              <a:t>Timer</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或软件</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4"/>
            </p:custDataLst>
          </p:nvPr>
        </p:nvSpPr>
        <p:spPr>
          <a:xfrm>
            <a:off x="3070860" y="3862070"/>
            <a:ext cx="24892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采样窗口，给电容充电的时间</a:t>
            </a:r>
            <a:r>
              <a:rPr lang="zh-CN" altLang="en-US" sz="1200" dirty="0" smtClean="0">
                <a:highlight>
                  <a:srgbClr val="00FF00"/>
                </a:highlight>
                <a:latin typeface="微软雅黑 Light" panose="020B0502040204020203" pitchFamily="34" charset="-122"/>
                <a:ea typeface="微软雅黑 Light" panose="020B0502040204020203" pitchFamily="34" charset="-122"/>
              </a:rPr>
              <a:t>窗口</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15"/>
            </p:custDataLst>
          </p:nvPr>
        </p:nvSpPr>
        <p:spPr>
          <a:xfrm>
            <a:off x="8249285" y="4276090"/>
            <a:ext cx="825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采样</a:t>
            </a:r>
            <a:r>
              <a:rPr lang="zh-CN" altLang="en-US" sz="1200" dirty="0" smtClean="0">
                <a:highlight>
                  <a:srgbClr val="00FF00"/>
                </a:highlight>
                <a:latin typeface="微软雅黑 Light" panose="020B0502040204020203" pitchFamily="34" charset="-122"/>
                <a:ea typeface="微软雅黑 Light" panose="020B0502040204020203" pitchFamily="34" charset="-122"/>
              </a:rPr>
              <a:t>通道</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6"/>
            </p:custDataLst>
          </p:nvPr>
        </p:nvSpPr>
        <p:spPr>
          <a:xfrm>
            <a:off x="8089265" y="6142990"/>
            <a:ext cx="4030980" cy="68072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Note</a:t>
            </a:r>
            <a:r>
              <a:rPr lang="zh-CN" altLang="en-US" sz="1200" dirty="0" smtClean="0">
                <a:highlight>
                  <a:srgbClr val="00FF00"/>
                </a:highlight>
                <a:latin typeface="微软雅黑 Light" panose="020B0502040204020203" pitchFamily="34" charset="-122"/>
                <a:ea typeface="微软雅黑 Light" panose="020B0502040204020203" pitchFamily="34" charset="-122"/>
              </a:rPr>
              <a:t>：每块</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都有</a:t>
            </a:r>
            <a:r>
              <a:rPr lang="en-US" altLang="zh-CN" sz="1200" dirty="0" smtClean="0">
                <a:highlight>
                  <a:srgbClr val="00FF00"/>
                </a:highlight>
                <a:latin typeface="微软雅黑 Light" panose="020B0502040204020203" pitchFamily="34" charset="-122"/>
                <a:ea typeface="微软雅黑 Light" panose="020B0502040204020203" pitchFamily="34" charset="-122"/>
              </a:rPr>
              <a:t>16</a:t>
            </a:r>
            <a:r>
              <a:rPr lang="zh-CN" altLang="en-US" sz="1200" dirty="0" smtClean="0">
                <a:highlight>
                  <a:srgbClr val="00FF00"/>
                </a:highlight>
                <a:latin typeface="微软雅黑 Light" panose="020B0502040204020203" pitchFamily="34" charset="-122"/>
                <a:ea typeface="微软雅黑 Light" panose="020B0502040204020203" pitchFamily="34" charset="-122"/>
              </a:rPr>
              <a:t>路输入，只是不是所有路都有对应</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脚，如果采样的是没有对应</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脚的，则采样的数据没有</a:t>
            </a:r>
            <a:r>
              <a:rPr lang="zh-CN" altLang="en-US" sz="1200" dirty="0" smtClean="0">
                <a:highlight>
                  <a:srgbClr val="00FF00"/>
                </a:highlight>
                <a:latin typeface="微软雅黑 Light" panose="020B0502040204020203" pitchFamily="34" charset="-122"/>
                <a:ea typeface="微软雅黑 Light" panose="020B0502040204020203" pitchFamily="34" charset="-122"/>
              </a:rPr>
              <a:t>意义</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5" name="图片 24"/>
          <p:cNvPicPr>
            <a:picLocks noChangeAspect="1"/>
          </p:cNvPicPr>
          <p:nvPr/>
        </p:nvPicPr>
        <p:blipFill>
          <a:blip r:embed="rId17"/>
          <a:stretch>
            <a:fillRect/>
          </a:stretch>
        </p:blipFill>
        <p:spPr>
          <a:xfrm>
            <a:off x="5591175" y="3757295"/>
            <a:ext cx="2539365" cy="2366645"/>
          </a:xfrm>
          <a:prstGeom prst="rect">
            <a:avLst/>
          </a:prstGeom>
        </p:spPr>
      </p:pic>
      <p:cxnSp>
        <p:nvCxnSpPr>
          <p:cNvPr id="26" name="直接连接符 25"/>
          <p:cNvCxnSpPr/>
          <p:nvPr/>
        </p:nvCxnSpPr>
        <p:spPr>
          <a:xfrm>
            <a:off x="5231130" y="2853055"/>
            <a:ext cx="791845" cy="10807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18"/>
            </p:custDataLst>
          </p:nvPr>
        </p:nvSpPr>
        <p:spPr>
          <a:xfrm>
            <a:off x="5631815" y="4149090"/>
            <a:ext cx="118999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触发源</a:t>
            </a:r>
            <a:r>
              <a:rPr lang="zh-CN" altLang="en-US" sz="1200" dirty="0" smtClean="0">
                <a:highlight>
                  <a:srgbClr val="00FF00"/>
                </a:highlight>
                <a:latin typeface="微软雅黑 Light" panose="020B0502040204020203" pitchFamily="34" charset="-122"/>
                <a:ea typeface="微软雅黑 Light" panose="020B0502040204020203" pitchFamily="34" charset="-122"/>
              </a:rPr>
              <a:t>选择</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9"/>
            </p:custDataLst>
          </p:nvPr>
        </p:nvSpPr>
        <p:spPr>
          <a:xfrm>
            <a:off x="7804785" y="2240915"/>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这里都是相同的触发源，优先级在下一</a:t>
            </a:r>
            <a:r>
              <a:rPr lang="zh-CN" altLang="en-US" sz="1200" dirty="0" smtClean="0">
                <a:highlight>
                  <a:srgbClr val="FFFF00"/>
                </a:highlight>
                <a:latin typeface="微软雅黑 Light" panose="020B0502040204020203" pitchFamily="34" charset="-122"/>
                <a:ea typeface="微软雅黑 Light" panose="020B0502040204020203" pitchFamily="34" charset="-122"/>
              </a:rPr>
              <a:t>页讨论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9" name="图片 28"/>
          <p:cNvPicPr>
            <a:picLocks noChangeAspect="1"/>
          </p:cNvPicPr>
          <p:nvPr/>
        </p:nvPicPr>
        <p:blipFill>
          <a:blip r:embed="rId20"/>
          <a:stretch>
            <a:fillRect/>
          </a:stretch>
        </p:blipFill>
        <p:spPr>
          <a:xfrm>
            <a:off x="477520" y="5803265"/>
            <a:ext cx="4199255" cy="1062355"/>
          </a:xfrm>
          <a:prstGeom prst="rect">
            <a:avLst/>
          </a:prstGeom>
        </p:spPr>
      </p:pic>
      <p:sp>
        <p:nvSpPr>
          <p:cNvPr id="30" name="矩形 29"/>
          <p:cNvSpPr/>
          <p:nvPr>
            <p:custDataLst>
              <p:tags r:id="rId21"/>
            </p:custDataLst>
          </p:nvPr>
        </p:nvSpPr>
        <p:spPr>
          <a:xfrm>
            <a:off x="478155" y="6237605"/>
            <a:ext cx="4178935" cy="1651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连接符 30"/>
          <p:cNvCxnSpPr>
            <a:endCxn id="30" idx="0"/>
          </p:cNvCxnSpPr>
          <p:nvPr/>
        </p:nvCxnSpPr>
        <p:spPr>
          <a:xfrm>
            <a:off x="1342390" y="5589270"/>
            <a:ext cx="122555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22"/>
            </p:custDataLst>
          </p:nvPr>
        </p:nvSpPr>
        <p:spPr>
          <a:xfrm>
            <a:off x="4605020" y="6525895"/>
            <a:ext cx="228092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datasheet</a:t>
            </a:r>
            <a:r>
              <a:rPr lang="zh-CN" altLang="en-US" sz="1200" dirty="0" smtClean="0">
                <a:highlight>
                  <a:srgbClr val="FFFF00"/>
                </a:highlight>
                <a:latin typeface="微软雅黑 Light" panose="020B0502040204020203" pitchFamily="34" charset="-122"/>
                <a:ea typeface="微软雅黑 Light" panose="020B0502040204020203" pitchFamily="34" charset="-122"/>
              </a:rPr>
              <a:t>上有定义最小值</a:t>
            </a:r>
            <a:r>
              <a:rPr lang="en-US" altLang="zh-CN" sz="1200" dirty="0" smtClean="0">
                <a:highlight>
                  <a:srgbClr val="FFFF00"/>
                </a:highlight>
                <a:latin typeface="微软雅黑 Light" panose="020B0502040204020203" pitchFamily="34" charset="-122"/>
                <a:ea typeface="微软雅黑 Light" panose="020B0502040204020203" pitchFamily="34" charset="-122"/>
              </a:rPr>
              <a:t>75ns</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采样方式，采样窗口参数</a:t>
            </a:r>
            <a:r>
              <a:rPr dirty="0" smtClean="0"/>
              <a:t>配置</a:t>
            </a:r>
            <a:endParaRPr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202555" cy="316865"/>
          </a:xfrm>
        </p:spPr>
        <p:txBody>
          <a:bodyPr/>
          <a:lstStyle/>
          <a:p>
            <a:pPr>
              <a:lnSpc>
                <a:spcPct val="100000"/>
              </a:lnSpc>
            </a:pPr>
            <a:r>
              <a:rPr lang="en-US" altLang="zh-CN" dirty="0" smtClean="0"/>
              <a:t>ADC</a:t>
            </a:r>
            <a:r>
              <a:rPr dirty="0" smtClean="0"/>
              <a:t>采样方式，采样优先级</a:t>
            </a:r>
            <a:r>
              <a:rPr dirty="0" smtClean="0"/>
              <a:t>问题</a:t>
            </a:r>
            <a:endParaRPr dirty="0" smtClean="0"/>
          </a:p>
        </p:txBody>
      </p:sp>
      <p:pic>
        <p:nvPicPr>
          <p:cNvPr id="3" name="图片 2"/>
          <p:cNvPicPr>
            <a:picLocks noChangeAspect="1"/>
          </p:cNvPicPr>
          <p:nvPr/>
        </p:nvPicPr>
        <p:blipFill>
          <a:blip r:embed="rId1"/>
          <a:stretch>
            <a:fillRect/>
          </a:stretch>
        </p:blipFill>
        <p:spPr>
          <a:xfrm>
            <a:off x="120015" y="908685"/>
            <a:ext cx="3931285" cy="5774690"/>
          </a:xfrm>
          <a:prstGeom prst="rect">
            <a:avLst/>
          </a:prstGeom>
        </p:spPr>
      </p:pic>
      <p:sp>
        <p:nvSpPr>
          <p:cNvPr id="24" name="文本框 23"/>
          <p:cNvSpPr txBox="1"/>
          <p:nvPr>
            <p:custDataLst>
              <p:tags r:id="rId2"/>
            </p:custDataLst>
          </p:nvPr>
        </p:nvSpPr>
        <p:spPr>
          <a:xfrm>
            <a:off x="333375" y="6597650"/>
            <a:ext cx="3471545" cy="2482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在没有配置优先级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的情况下，顺时针</a:t>
            </a:r>
            <a:r>
              <a:rPr lang="zh-CN" altLang="en-US" sz="1200" dirty="0" smtClean="0">
                <a:highlight>
                  <a:srgbClr val="00FF00"/>
                </a:highlight>
                <a:latin typeface="微软雅黑 Light" panose="020B0502040204020203" pitchFamily="34" charset="-122"/>
                <a:ea typeface="微软雅黑 Light" panose="020B0502040204020203" pitchFamily="34" charset="-122"/>
              </a:rPr>
              <a:t>执行</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0" name="图片 19"/>
          <p:cNvPicPr>
            <a:picLocks noChangeAspect="1"/>
          </p:cNvPicPr>
          <p:nvPr/>
        </p:nvPicPr>
        <p:blipFill>
          <a:blip r:embed="rId3"/>
          <a:stretch>
            <a:fillRect/>
          </a:stretch>
        </p:blipFill>
        <p:spPr>
          <a:xfrm>
            <a:off x="4150995" y="908685"/>
            <a:ext cx="4620197" cy="5756434"/>
          </a:xfrm>
          <a:prstGeom prst="rect">
            <a:avLst/>
          </a:prstGeom>
        </p:spPr>
      </p:pic>
      <p:sp>
        <p:nvSpPr>
          <p:cNvPr id="25" name="文本框 24"/>
          <p:cNvSpPr txBox="1"/>
          <p:nvPr>
            <p:custDataLst>
              <p:tags r:id="rId4"/>
            </p:custDataLst>
          </p:nvPr>
        </p:nvSpPr>
        <p:spPr>
          <a:xfrm>
            <a:off x="4439920" y="6597650"/>
            <a:ext cx="3920490" cy="2800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在配置优先级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的情况下，高优先级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可打断</a:t>
            </a:r>
            <a:r>
              <a:rPr lang="zh-CN" altLang="en-US" sz="1200" dirty="0" smtClean="0">
                <a:highlight>
                  <a:srgbClr val="00FF00"/>
                </a:highlight>
                <a:latin typeface="微软雅黑 Light" panose="020B0502040204020203" pitchFamily="34" charset="-122"/>
                <a:ea typeface="微软雅黑 Light" panose="020B0502040204020203" pitchFamily="34" charset="-122"/>
              </a:rPr>
              <a:t>循环</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8284845" cy="316865"/>
          </a:xfrm>
        </p:spPr>
        <p:txBody>
          <a:bodyPr/>
          <a:lstStyle/>
          <a:p>
            <a:pPr>
              <a:lnSpc>
                <a:spcPct val="100000"/>
              </a:lnSpc>
            </a:pPr>
            <a:r>
              <a:rPr lang="en-US" altLang="zh-CN" dirty="0" smtClean="0"/>
              <a:t>ADC</a:t>
            </a:r>
            <a:r>
              <a:rPr dirty="0" smtClean="0"/>
              <a:t>采样结果，直接从结果寄存器中读取，</a:t>
            </a:r>
            <a:r>
              <a:rPr lang="en-US" altLang="zh-CN" dirty="0" smtClean="0"/>
              <a:t>CPU</a:t>
            </a:r>
            <a:r>
              <a:rPr dirty="0" smtClean="0"/>
              <a:t>、</a:t>
            </a:r>
            <a:r>
              <a:rPr lang="en-US" altLang="zh-CN" dirty="0" smtClean="0"/>
              <a:t>DMA</a:t>
            </a:r>
            <a:r>
              <a:rPr dirty="0" smtClean="0"/>
              <a:t>、</a:t>
            </a:r>
            <a:r>
              <a:rPr lang="en-US" altLang="zh-CN" dirty="0" smtClean="0"/>
              <a:t>CLA</a:t>
            </a:r>
            <a:r>
              <a:rPr dirty="0" smtClean="0"/>
              <a:t>都能</a:t>
            </a:r>
            <a:r>
              <a:rPr dirty="0" smtClean="0"/>
              <a:t>访问</a:t>
            </a:r>
            <a:endParaRPr dirty="0" smtClean="0"/>
          </a:p>
        </p:txBody>
      </p:sp>
      <p:pic>
        <p:nvPicPr>
          <p:cNvPr id="2" name="图片 1"/>
          <p:cNvPicPr>
            <a:picLocks noChangeAspect="1"/>
          </p:cNvPicPr>
          <p:nvPr/>
        </p:nvPicPr>
        <p:blipFill>
          <a:blip r:embed="rId1"/>
          <a:stretch>
            <a:fillRect/>
          </a:stretch>
        </p:blipFill>
        <p:spPr>
          <a:xfrm>
            <a:off x="190500" y="979805"/>
            <a:ext cx="5846601" cy="1743075"/>
          </a:xfrm>
          <a:prstGeom prst="rect">
            <a:avLst/>
          </a:prstGeom>
        </p:spPr>
      </p:pic>
      <p:pic>
        <p:nvPicPr>
          <p:cNvPr id="4" name="图片 3"/>
          <p:cNvPicPr>
            <a:picLocks noChangeAspect="1"/>
          </p:cNvPicPr>
          <p:nvPr/>
        </p:nvPicPr>
        <p:blipFill>
          <a:blip r:embed="rId2"/>
          <a:stretch>
            <a:fillRect/>
          </a:stretch>
        </p:blipFill>
        <p:spPr>
          <a:xfrm>
            <a:off x="550545" y="2924175"/>
            <a:ext cx="5461000" cy="3192780"/>
          </a:xfrm>
          <a:prstGeom prst="rect">
            <a:avLst/>
          </a:prstGeom>
        </p:spPr>
      </p:pic>
      <p:sp>
        <p:nvSpPr>
          <p:cNvPr id="18" name="矩形 17"/>
          <p:cNvSpPr/>
          <p:nvPr/>
        </p:nvSpPr>
        <p:spPr>
          <a:xfrm>
            <a:off x="550545" y="1484630"/>
            <a:ext cx="5420995" cy="5715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custDataLst>
              <p:tags r:id="rId3"/>
            </p:custDataLst>
          </p:nvPr>
        </p:nvSpPr>
        <p:spPr>
          <a:xfrm>
            <a:off x="6094730" y="1484630"/>
            <a:ext cx="4657725" cy="8674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这里非常清楚，每个</a:t>
            </a:r>
            <a:r>
              <a:rPr lang="en-US" altLang="zh-CN" sz="1200" dirty="0" smtClean="0">
                <a:latin typeface="微软雅黑 Light" panose="020B0502040204020203" pitchFamily="34" charset="-122"/>
                <a:ea typeface="微软雅黑 Light" panose="020B0502040204020203" pitchFamily="34" charset="-122"/>
              </a:rPr>
              <a:t>ADC</a:t>
            </a:r>
            <a:r>
              <a:rPr lang="zh-CN" altLang="en-US" sz="1200" dirty="0" smtClean="0">
                <a:latin typeface="微软雅黑 Light" panose="020B0502040204020203" pitchFamily="34" charset="-122"/>
                <a:ea typeface="微软雅黑 Light" panose="020B0502040204020203" pitchFamily="34" charset="-122"/>
              </a:rPr>
              <a:t>有</a:t>
            </a:r>
            <a:r>
              <a:rPr lang="en-US" altLang="zh-CN" sz="1200" dirty="0" smtClean="0">
                <a:latin typeface="微软雅黑 Light" panose="020B0502040204020203" pitchFamily="34" charset="-122"/>
                <a:ea typeface="微软雅黑 Light" panose="020B0502040204020203" pitchFamily="34" charset="-122"/>
              </a:rPr>
              <a:t>16</a:t>
            </a:r>
            <a:r>
              <a:rPr lang="zh-CN" altLang="en-US" sz="1200" dirty="0" smtClean="0">
                <a:latin typeface="微软雅黑 Light" panose="020B0502040204020203" pitchFamily="34" charset="-122"/>
                <a:ea typeface="微软雅黑 Light" panose="020B0502040204020203" pitchFamily="34" charset="-122"/>
              </a:rPr>
              <a:t>个结果寄存器单元，分别对一个每个</a:t>
            </a:r>
            <a:r>
              <a:rPr lang="en-US" altLang="zh-CN" sz="1200" dirty="0" smtClean="0">
                <a:latin typeface="微软雅黑 Light" panose="020B0502040204020203" pitchFamily="34" charset="-122"/>
                <a:ea typeface="微软雅黑 Light" panose="020B0502040204020203" pitchFamily="34" charset="-122"/>
              </a:rPr>
              <a:t>SOC</a:t>
            </a:r>
            <a:r>
              <a:rPr lang="zh-CN" altLang="en-US" sz="1200" dirty="0" smtClean="0">
                <a:latin typeface="微软雅黑 Light" panose="020B0502040204020203" pitchFamily="34" charset="-122"/>
                <a:ea typeface="微软雅黑 Light" panose="020B0502040204020203" pitchFamily="34" charset="-122"/>
              </a:rPr>
              <a:t>转换的结构，</a:t>
            </a:r>
            <a:r>
              <a:rPr lang="zh-CN" altLang="en-US" sz="1200" dirty="0" smtClean="0">
                <a:highlight>
                  <a:srgbClr val="00FF00"/>
                </a:highlight>
                <a:latin typeface="微软雅黑 Light" panose="020B0502040204020203" pitchFamily="34" charset="-122"/>
                <a:ea typeface="微软雅黑 Light" panose="020B0502040204020203" pitchFamily="34" charset="-122"/>
              </a:rPr>
              <a:t>所以每个</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一定要对应不同的采样</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a:t>
            </a:r>
            <a:r>
              <a:rPr lang="zh-CN" altLang="en-US" sz="1200" dirty="0" smtClean="0">
                <a:latin typeface="微软雅黑 Light" panose="020B0502040204020203" pitchFamily="34" charset="-122"/>
                <a:ea typeface="微软雅黑 Light" panose="020B0502040204020203" pitchFamily="34" charset="-122"/>
              </a:rPr>
              <a:t>否则最后的结果可能就重复了，除非是本来无用的通道（芯片没有</a:t>
            </a:r>
            <a:r>
              <a:rPr lang="en-US" altLang="zh-CN" sz="1200" dirty="0" smtClean="0">
                <a:latin typeface="微软雅黑 Light" panose="020B0502040204020203" pitchFamily="34" charset="-122"/>
                <a:ea typeface="微软雅黑 Light" panose="020B0502040204020203" pitchFamily="34" charset="-122"/>
              </a:rPr>
              <a:t>pin</a:t>
            </a:r>
            <a:r>
              <a:rPr lang="zh-CN" altLang="en-US" sz="1200" dirty="0" smtClean="0">
                <a:latin typeface="微软雅黑 Light" panose="020B0502040204020203" pitchFamily="34" charset="-122"/>
                <a:ea typeface="微软雅黑 Light" panose="020B0502040204020203" pitchFamily="34" charset="-122"/>
              </a:rPr>
              <a:t>脚对应），</a:t>
            </a:r>
            <a:r>
              <a:rPr lang="zh-CN" altLang="en-US" sz="1200" dirty="0" smtClean="0">
                <a:highlight>
                  <a:srgbClr val="00FF00"/>
                </a:highlight>
                <a:latin typeface="微软雅黑 Light" panose="020B0502040204020203" pitchFamily="34" charset="-122"/>
                <a:ea typeface="微软雅黑 Light" panose="020B0502040204020203" pitchFamily="34" charset="-122"/>
              </a:rPr>
              <a:t>如下</a:t>
            </a:r>
            <a:r>
              <a:rPr lang="en-US" altLang="zh-CN" sz="1200" dirty="0" smtClean="0">
                <a:highlight>
                  <a:srgbClr val="00FF00"/>
                </a:highlight>
                <a:latin typeface="微软雅黑 Light" panose="020B0502040204020203" pitchFamily="34" charset="-122"/>
                <a:ea typeface="微软雅黑 Light" panose="020B0502040204020203" pitchFamily="34" charset="-122"/>
              </a:rPr>
              <a:t>ADCINC0</a:t>
            </a:r>
            <a:r>
              <a:rPr lang="zh-CN" altLang="en-US" sz="1200" dirty="0" smtClean="0">
                <a:highlight>
                  <a:srgbClr val="00FF00"/>
                </a:highlight>
                <a:latin typeface="微软雅黑 Light" panose="020B0502040204020203" pitchFamily="34" charset="-122"/>
                <a:ea typeface="微软雅黑 Light" panose="020B0502040204020203" pitchFamily="34" charset="-122"/>
              </a:rPr>
              <a:t>通道</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6167120" y="2420620"/>
            <a:ext cx="4766223" cy="265747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730875" cy="316865"/>
          </a:xfrm>
        </p:spPr>
        <p:txBody>
          <a:bodyPr/>
          <a:lstStyle/>
          <a:p>
            <a:pPr>
              <a:lnSpc>
                <a:spcPct val="100000"/>
              </a:lnSpc>
            </a:pPr>
            <a:r>
              <a:rPr lang="en-US" altLang="zh-CN" dirty="0" smtClean="0"/>
              <a:t>ADC</a:t>
            </a:r>
            <a:r>
              <a:rPr dirty="0" smtClean="0"/>
              <a:t>采样结果预处理，这里在软件中目前很少</a:t>
            </a:r>
            <a:r>
              <a:rPr dirty="0" smtClean="0"/>
              <a:t>用</a:t>
            </a:r>
            <a:endParaRPr dirty="0" smtClean="0"/>
          </a:p>
        </p:txBody>
      </p:sp>
      <p:pic>
        <p:nvPicPr>
          <p:cNvPr id="2" name="图片 1"/>
          <p:cNvPicPr>
            <a:picLocks noChangeAspect="1"/>
          </p:cNvPicPr>
          <p:nvPr/>
        </p:nvPicPr>
        <p:blipFill>
          <a:blip r:embed="rId1"/>
          <a:stretch>
            <a:fillRect/>
          </a:stretch>
        </p:blipFill>
        <p:spPr>
          <a:xfrm>
            <a:off x="550545" y="909320"/>
            <a:ext cx="5783580" cy="1091565"/>
          </a:xfrm>
          <a:prstGeom prst="rect">
            <a:avLst/>
          </a:prstGeom>
        </p:spPr>
      </p:pic>
      <p:sp>
        <p:nvSpPr>
          <p:cNvPr id="18" name="矩形 17"/>
          <p:cNvSpPr/>
          <p:nvPr/>
        </p:nvSpPr>
        <p:spPr>
          <a:xfrm>
            <a:off x="838200" y="1340485"/>
            <a:ext cx="5495925" cy="27559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custDataLst>
              <p:tags r:id="rId2"/>
            </p:custDataLst>
          </p:nvPr>
        </p:nvSpPr>
        <p:spPr>
          <a:xfrm>
            <a:off x="910590" y="2010410"/>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针对结果寄存器的数据处理功能，其中我觉得最有用的是关于延时时间的</a:t>
            </a:r>
            <a:r>
              <a:rPr lang="zh-CN" altLang="en-US" sz="1200" dirty="0" smtClean="0">
                <a:highlight>
                  <a:srgbClr val="FFFF00"/>
                </a:highlight>
                <a:latin typeface="微软雅黑 Light" panose="020B0502040204020203" pitchFamily="34" charset="-122"/>
                <a:ea typeface="微软雅黑 Light" panose="020B0502040204020203" pitchFamily="34" charset="-122"/>
              </a:rPr>
              <a:t>测量</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550545" y="2635250"/>
            <a:ext cx="5783580" cy="1855470"/>
          </a:xfrm>
          <a:prstGeom prst="rect">
            <a:avLst/>
          </a:prstGeom>
        </p:spPr>
      </p:pic>
      <p:sp>
        <p:nvSpPr>
          <p:cNvPr id="4" name="矩形 3"/>
          <p:cNvSpPr/>
          <p:nvPr/>
        </p:nvSpPr>
        <p:spPr>
          <a:xfrm>
            <a:off x="910590" y="3573145"/>
            <a:ext cx="5369560" cy="26289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4"/>
            </p:custDataLst>
          </p:nvPr>
        </p:nvSpPr>
        <p:spPr>
          <a:xfrm>
            <a:off x="1559560" y="3645535"/>
            <a:ext cx="285686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SOC</a:t>
            </a:r>
            <a:r>
              <a:rPr lang="zh-CN" altLang="en-US" sz="1200" dirty="0" smtClean="0">
                <a:highlight>
                  <a:srgbClr val="FFFF00"/>
                </a:highlight>
                <a:latin typeface="微软雅黑 Light" panose="020B0502040204020203" pitchFamily="34" charset="-122"/>
                <a:ea typeface="微软雅黑 Light" panose="020B0502040204020203" pitchFamily="34" charset="-122"/>
              </a:rPr>
              <a:t>被触发和实际开始采样的时间</a:t>
            </a:r>
            <a:r>
              <a:rPr lang="zh-CN" altLang="en-US" sz="1200" dirty="0" smtClean="0">
                <a:highlight>
                  <a:srgbClr val="FFFF00"/>
                </a:highlight>
                <a:latin typeface="微软雅黑 Light" panose="020B0502040204020203" pitchFamily="34" charset="-122"/>
                <a:ea typeface="微软雅黑 Light" panose="020B0502040204020203" pitchFamily="34" charset="-122"/>
              </a:rPr>
              <a:t>间隔</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1558290" y="1052195"/>
          <a:ext cx="7560310" cy="342900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整个软件的</a:t>
                      </a:r>
                      <a:r>
                        <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任务</a:t>
                      </a:r>
                      <a:endParaRPr lang="zh-CN" altLang="en-US"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一共有哪些任务：电压环、电流环、环路切换、有效值</a:t>
                      </a:r>
                      <a:r>
                        <a:rPr lang="en-US" altLang="zh-CN" sz="140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平均值、录波、软起等等</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任务管理的</a:t>
                      </a:r>
                      <a:r>
                        <a:rPr lang="zh-CN" altLang="en-US" sz="1400" b="1">
                          <a:solidFill>
                            <a:schemeClr val="tx1"/>
                          </a:solidFill>
                          <a:latin typeface="微软雅黑 Light" panose="020B0502040204020203" pitchFamily="34" charset="-122"/>
                          <a:ea typeface="微软雅黑 Light" panose="020B0502040204020203" pitchFamily="34" charset="-122"/>
                        </a:rPr>
                        <a:t>方式</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如何分片、流转过程中用什么变量</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管理</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关键功能</a:t>
                      </a:r>
                      <a:r>
                        <a:rPr lang="zh-CN" altLang="en-US" sz="1400" b="1">
                          <a:solidFill>
                            <a:schemeClr val="tx1"/>
                          </a:solidFill>
                          <a:latin typeface="微软雅黑 Light" panose="020B0502040204020203" pitchFamily="34" charset="-122"/>
                          <a:ea typeface="微软雅黑 Light" panose="020B0502040204020203" pitchFamily="34" charset="-122"/>
                        </a:rPr>
                        <a:t>展开</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高低穿</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MPPT</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孤岛</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多源</a:t>
                      </a:r>
                      <a:r>
                        <a:rPr lang="zh-CN" altLang="en-US" sz="1400" b="1">
                          <a:solidFill>
                            <a:schemeClr val="tx1"/>
                          </a:solidFill>
                          <a:latin typeface="微软雅黑 Light" panose="020B0502040204020203" pitchFamily="34" charset="-122"/>
                          <a:ea typeface="微软雅黑 Light" panose="020B0502040204020203" pitchFamily="34" charset="-122"/>
                        </a:rPr>
                        <a:t>协调</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环路控制（前馈、锁相、并离</a:t>
                      </a:r>
                      <a:r>
                        <a:rPr lang="zh-CN" altLang="en-US" sz="1400" b="1">
                          <a:solidFill>
                            <a:schemeClr val="tx1"/>
                          </a:solidFill>
                          <a:latin typeface="微软雅黑 Light" panose="020B0502040204020203" pitchFamily="34" charset="-122"/>
                          <a:ea typeface="微软雅黑 Light" panose="020B0502040204020203" pitchFamily="34" charset="-122"/>
                        </a:rPr>
                        <a:t>网）</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故障录</a:t>
                      </a:r>
                      <a:r>
                        <a:rPr lang="zh-CN" altLang="en-US" sz="1400" b="1">
                          <a:solidFill>
                            <a:schemeClr val="tx1"/>
                          </a:solidFill>
                          <a:latin typeface="微软雅黑 Light" panose="020B0502040204020203" pitchFamily="34" charset="-122"/>
                          <a:ea typeface="微软雅黑 Light" panose="020B0502040204020203" pitchFamily="34" charset="-122"/>
                        </a:rPr>
                        <a:t>波</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chemeClr val="tx1"/>
                          </a:solidFill>
                          <a:latin typeface="微软雅黑 Light" panose="020B0502040204020203" pitchFamily="34" charset="-122"/>
                          <a:ea typeface="微软雅黑 Light" panose="020B0502040204020203" pitchFamily="34" charset="-122"/>
                        </a:rPr>
                        <a:t>软件示波</a:t>
                      </a:r>
                      <a:r>
                        <a:rPr lang="zh-CN" altLang="en-US" sz="1400" b="1">
                          <a:solidFill>
                            <a:schemeClr val="tx1"/>
                          </a:solidFill>
                          <a:latin typeface="微软雅黑 Light" panose="020B0502040204020203" pitchFamily="34" charset="-122"/>
                          <a:ea typeface="微软雅黑 Light" panose="020B0502040204020203" pitchFamily="34" charset="-122"/>
                        </a:rPr>
                        <a:t>器</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202555" cy="316865"/>
          </a:xfrm>
        </p:spPr>
        <p:txBody>
          <a:bodyPr/>
          <a:lstStyle/>
          <a:p>
            <a:pPr>
              <a:lnSpc>
                <a:spcPct val="100000"/>
              </a:lnSpc>
            </a:pPr>
            <a:r>
              <a:rPr lang="en-US" altLang="zh-CN" dirty="0" smtClean="0"/>
              <a:t>ADC</a:t>
            </a:r>
            <a:r>
              <a:rPr dirty="0" smtClean="0"/>
              <a:t>触发中断，这里和控制环路</a:t>
            </a:r>
            <a:r>
              <a:rPr dirty="0" smtClean="0"/>
              <a:t>相关</a:t>
            </a:r>
            <a:endParaRPr dirty="0" smtClean="0"/>
          </a:p>
        </p:txBody>
      </p:sp>
      <p:pic>
        <p:nvPicPr>
          <p:cNvPr id="2" name="图片 1"/>
          <p:cNvPicPr>
            <a:picLocks noChangeAspect="1"/>
          </p:cNvPicPr>
          <p:nvPr/>
        </p:nvPicPr>
        <p:blipFill>
          <a:blip r:embed="rId1"/>
          <a:stretch>
            <a:fillRect/>
          </a:stretch>
        </p:blipFill>
        <p:spPr>
          <a:xfrm>
            <a:off x="6312535" y="3858260"/>
            <a:ext cx="5392257" cy="880682"/>
          </a:xfrm>
          <a:prstGeom prst="rect">
            <a:avLst/>
          </a:prstGeom>
        </p:spPr>
      </p:pic>
      <p:sp>
        <p:nvSpPr>
          <p:cNvPr id="43" name="文本框 42"/>
          <p:cNvSpPr txBox="1"/>
          <p:nvPr>
            <p:custDataLst>
              <p:tags r:id="rId2"/>
            </p:custDataLst>
          </p:nvPr>
        </p:nvSpPr>
        <p:spPr>
          <a:xfrm>
            <a:off x="6674485" y="3570605"/>
            <a:ext cx="17735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这个寄存器是针对</a:t>
            </a:r>
            <a:r>
              <a:rPr lang="en-US" altLang="zh-CN" sz="900" dirty="0" smtClean="0">
                <a:highlight>
                  <a:srgbClr val="00FF00"/>
                </a:highlight>
                <a:latin typeface="微软雅黑 Light" panose="020B0502040204020203" pitchFamily="34" charset="-122"/>
                <a:ea typeface="微软雅黑 Light" panose="020B0502040204020203" pitchFamily="34" charset="-122"/>
              </a:rPr>
              <a:t>INT1</a:t>
            </a:r>
            <a:r>
              <a:rPr lang="zh-CN" altLang="en-US" sz="900" dirty="0" smtClean="0">
                <a:highlight>
                  <a:srgbClr val="00FF00"/>
                </a:highlight>
                <a:latin typeface="微软雅黑 Light" panose="020B0502040204020203" pitchFamily="34" charset="-122"/>
                <a:ea typeface="微软雅黑 Light" panose="020B0502040204020203" pitchFamily="34" charset="-122"/>
              </a:rPr>
              <a:t>和</a:t>
            </a:r>
            <a:r>
              <a:rPr lang="en-US" altLang="zh-CN" sz="900" dirty="0" smtClean="0">
                <a:highlight>
                  <a:srgbClr val="00FF00"/>
                </a:highlight>
                <a:latin typeface="微软雅黑 Light" panose="020B0502040204020203" pitchFamily="34" charset="-122"/>
                <a:ea typeface="微软雅黑 Light" panose="020B0502040204020203" pitchFamily="34" charset="-122"/>
              </a:rPr>
              <a:t>INT2</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262255" y="887730"/>
            <a:ext cx="5322570" cy="1058227"/>
          </a:xfrm>
          <a:prstGeom prst="rect">
            <a:avLst/>
          </a:prstGeom>
        </p:spPr>
      </p:pic>
      <p:sp>
        <p:nvSpPr>
          <p:cNvPr id="40" name="矩形 39"/>
          <p:cNvSpPr/>
          <p:nvPr/>
        </p:nvSpPr>
        <p:spPr>
          <a:xfrm>
            <a:off x="550545" y="1557020"/>
            <a:ext cx="2595245" cy="12509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custDataLst>
              <p:tags r:id="rId4"/>
            </p:custDataLst>
          </p:nvPr>
        </p:nvSpPr>
        <p:spPr>
          <a:xfrm>
            <a:off x="550545" y="1938655"/>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每个</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有</a:t>
            </a:r>
            <a:r>
              <a:rPr lang="en-US" altLang="zh-CN" sz="1200" dirty="0" smtClean="0">
                <a:highlight>
                  <a:srgbClr val="FFFF00"/>
                </a:highlight>
                <a:latin typeface="微软雅黑 Light" panose="020B0502040204020203" pitchFamily="34" charset="-122"/>
                <a:ea typeface="微软雅黑 Light" panose="020B0502040204020203" pitchFamily="34" charset="-122"/>
              </a:rPr>
              <a:t>4</a:t>
            </a:r>
            <a:r>
              <a:rPr lang="zh-CN" altLang="en-US" sz="1200" dirty="0" smtClean="0">
                <a:highlight>
                  <a:srgbClr val="FFFF00"/>
                </a:highlight>
                <a:latin typeface="微软雅黑 Light" panose="020B0502040204020203" pitchFamily="34" charset="-122"/>
                <a:ea typeface="微软雅黑 Light" panose="020B0502040204020203" pitchFamily="34" charset="-122"/>
              </a:rPr>
              <a:t>个中断，可配置为任一个</a:t>
            </a:r>
            <a:r>
              <a:rPr lang="en-US" altLang="zh-CN" sz="1200" dirty="0" smtClean="0">
                <a:highlight>
                  <a:srgbClr val="FFFF00"/>
                </a:highlight>
                <a:latin typeface="微软雅黑 Light" panose="020B0502040204020203" pitchFamily="34" charset="-122"/>
                <a:ea typeface="微软雅黑 Light" panose="020B0502040204020203" pitchFamily="34" charset="-122"/>
              </a:rPr>
              <a:t>SOC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r>
              <a:rPr lang="en-US" altLang="zh-CN" sz="1200" dirty="0" smtClean="0">
                <a:highlight>
                  <a:srgbClr val="FFFF00"/>
                </a:highlight>
                <a:latin typeface="微软雅黑 Light" panose="020B0502040204020203" pitchFamily="34" charset="-122"/>
                <a:ea typeface="微软雅黑 Light" panose="020B0502040204020203" pitchFamily="34" charset="-122"/>
              </a:rPr>
              <a:t>EOC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5"/>
          <a:stretch>
            <a:fillRect/>
          </a:stretch>
        </p:blipFill>
        <p:spPr>
          <a:xfrm>
            <a:off x="478155" y="2277110"/>
            <a:ext cx="4779645" cy="2671445"/>
          </a:xfrm>
          <a:prstGeom prst="rect">
            <a:avLst/>
          </a:prstGeom>
        </p:spPr>
      </p:pic>
      <p:sp>
        <p:nvSpPr>
          <p:cNvPr id="6" name="文本框 5"/>
          <p:cNvSpPr txBox="1"/>
          <p:nvPr>
            <p:custDataLst>
              <p:tags r:id="rId6"/>
            </p:custDataLst>
          </p:nvPr>
        </p:nvSpPr>
        <p:spPr>
          <a:xfrm>
            <a:off x="2566035" y="3091180"/>
            <a:ext cx="67564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选中断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源</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7"/>
            </p:custDataLst>
          </p:nvPr>
        </p:nvSpPr>
        <p:spPr>
          <a:xfrm>
            <a:off x="3286760" y="3091180"/>
            <a:ext cx="7727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中断使能</a:t>
            </a:r>
            <a:r>
              <a:rPr lang="zh-CN" altLang="en-US" sz="900" dirty="0" smtClean="0">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V="1">
            <a:off x="3286760" y="3284855"/>
            <a:ext cx="144145" cy="2089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3485515" y="4728845"/>
            <a:ext cx="6673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9"/>
            </p:custDataLst>
          </p:nvPr>
        </p:nvSpPr>
        <p:spPr>
          <a:xfrm>
            <a:off x="2478405" y="4474845"/>
            <a:ext cx="89471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清除中断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0"/>
            </p:custDataLst>
          </p:nvPr>
        </p:nvSpPr>
        <p:spPr>
          <a:xfrm>
            <a:off x="4511040" y="4236720"/>
            <a:ext cx="6496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溢出</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3570605" y="3329940"/>
            <a:ext cx="9410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中断溢出</a:t>
            </a:r>
            <a:r>
              <a:rPr lang="zh-CN" altLang="en-US" sz="900" dirty="0" smtClean="0">
                <a:highlight>
                  <a:srgbClr val="00FF00"/>
                </a:highlight>
                <a:latin typeface="微软雅黑 Light" panose="020B0502040204020203" pitchFamily="34" charset="-122"/>
                <a:ea typeface="微软雅黑 Light" panose="020B0502040204020203" pitchFamily="34" charset="-122"/>
              </a:rPr>
              <a:t>配置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12"/>
          <a:stretch>
            <a:fillRect/>
          </a:stretch>
        </p:blipFill>
        <p:spPr>
          <a:xfrm>
            <a:off x="6312535" y="2280285"/>
            <a:ext cx="2848610" cy="856615"/>
          </a:xfrm>
          <a:prstGeom prst="rect">
            <a:avLst/>
          </a:prstGeom>
        </p:spPr>
      </p:pic>
      <p:cxnSp>
        <p:nvCxnSpPr>
          <p:cNvPr id="26" name="直接连接符 25"/>
          <p:cNvCxnSpPr/>
          <p:nvPr/>
        </p:nvCxnSpPr>
        <p:spPr>
          <a:xfrm>
            <a:off x="7534910" y="3786505"/>
            <a:ext cx="2882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nvPicPr>
        <p:blipFill>
          <a:blip r:embed="rId13"/>
          <a:stretch>
            <a:fillRect/>
          </a:stretch>
        </p:blipFill>
        <p:spPr>
          <a:xfrm>
            <a:off x="6309360" y="906145"/>
            <a:ext cx="5354003" cy="1236606"/>
          </a:xfrm>
          <a:prstGeom prst="rect">
            <a:avLst/>
          </a:prstGeom>
        </p:spPr>
      </p:pic>
      <p:sp>
        <p:nvSpPr>
          <p:cNvPr id="16" name="文本框 15"/>
          <p:cNvSpPr txBox="1"/>
          <p:nvPr>
            <p:custDataLst>
              <p:tags r:id="rId14"/>
            </p:custDataLst>
          </p:nvPr>
        </p:nvSpPr>
        <p:spPr>
          <a:xfrm>
            <a:off x="9161145" y="2708910"/>
            <a:ext cx="233553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这里是对</a:t>
            </a:r>
            <a:r>
              <a:rPr lang="en-US" altLang="zh-CN" sz="900" dirty="0" smtClean="0">
                <a:highlight>
                  <a:srgbClr val="00FF00"/>
                </a:highlight>
                <a:latin typeface="微软雅黑 Light" panose="020B0502040204020203" pitchFamily="34" charset="-122"/>
                <a:ea typeface="微软雅黑 Light" panose="020B0502040204020203" pitchFamily="34" charset="-122"/>
              </a:rPr>
              <a:t>EOC</a:t>
            </a:r>
            <a:r>
              <a:rPr lang="zh-CN" altLang="en-US" sz="900" dirty="0" smtClean="0">
                <a:highlight>
                  <a:srgbClr val="00FF00"/>
                </a:highlight>
                <a:latin typeface="微软雅黑 Light" panose="020B0502040204020203" pitchFamily="34" charset="-122"/>
                <a:ea typeface="微软雅黑 Light" panose="020B0502040204020203" pitchFamily="34" charset="-122"/>
              </a:rPr>
              <a:t>产生时刻的</a:t>
            </a:r>
            <a:r>
              <a:rPr lang="zh-CN" altLang="en-US" sz="900" dirty="0" smtClean="0">
                <a:highlight>
                  <a:srgbClr val="00FF00"/>
                </a:highlight>
                <a:latin typeface="微软雅黑 Light" panose="020B0502040204020203" pitchFamily="34" charset="-122"/>
                <a:ea typeface="微软雅黑 Light" panose="020B0502040204020203" pitchFamily="34" charset="-122"/>
              </a:rPr>
              <a:t>配置，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注意！这里默认是</a:t>
            </a:r>
            <a:r>
              <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0</a:t>
            </a:r>
            <a:r>
              <a:rPr lang="zh-CN" altLang="en-US"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，要配置到</a:t>
            </a:r>
            <a:r>
              <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1</a:t>
            </a:r>
            <a:endPar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概要</a:t>
            </a:r>
            <a:endParaRPr dirty="0" smtClean="0"/>
          </a:p>
        </p:txBody>
      </p:sp>
      <p:sp>
        <p:nvSpPr>
          <p:cNvPr id="3" name="文本框 2"/>
          <p:cNvSpPr txBox="1"/>
          <p:nvPr>
            <p:custDataLst>
              <p:tags r:id="rId1"/>
            </p:custDataLst>
          </p:nvPr>
        </p:nvSpPr>
        <p:spPr>
          <a:xfrm>
            <a:off x="5086985" y="909320"/>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5158740" y="1700530"/>
            <a:ext cx="397319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涉及到的主要模块如作图，</a:t>
            </a:r>
            <a:r>
              <a:rPr lang="en-US" altLang="zh-CN" sz="1200" dirty="0" smtClean="0">
                <a:highlight>
                  <a:srgbClr val="00FF00"/>
                </a:highlight>
                <a:latin typeface="微软雅黑 Light" panose="020B0502040204020203" pitchFamily="34" charset="-122"/>
                <a:ea typeface="微软雅黑 Light" panose="020B0502040204020203" pitchFamily="34" charset="-122"/>
              </a:rPr>
              <a:t>TB/CC/AQ/DB/PC/TZ/ET</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其中</a:t>
            </a:r>
            <a:r>
              <a:rPr lang="en-US" altLang="zh-CN" sz="1200" dirty="0" smtClean="0">
                <a:latin typeface="微软雅黑 Light" panose="020B0502040204020203" pitchFamily="34" charset="-122"/>
                <a:ea typeface="微软雅黑 Light" panose="020B0502040204020203" pitchFamily="34" charset="-122"/>
              </a:rPr>
              <a:t>PC</a:t>
            </a:r>
            <a:r>
              <a:rPr lang="zh-CN" altLang="en-US" sz="1200" dirty="0" smtClean="0">
                <a:latin typeface="微软雅黑 Light" panose="020B0502040204020203" pitchFamily="34" charset="-122"/>
                <a:ea typeface="微软雅黑 Light" panose="020B0502040204020203" pitchFamily="34" charset="-122"/>
              </a:rPr>
              <a:t>可能用的比较少，其他基本都有</a:t>
            </a:r>
            <a:r>
              <a:rPr lang="zh-CN" altLang="en-US" sz="1200" dirty="0" smtClean="0">
                <a:latin typeface="微软雅黑 Light" panose="020B0502040204020203" pitchFamily="34" charset="-122"/>
                <a:ea typeface="微软雅黑 Light" panose="020B0502040204020203" pitchFamily="34" charset="-122"/>
              </a:rPr>
              <a:t>用</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18745" y="873760"/>
            <a:ext cx="4471035" cy="5979795"/>
          </a:xfrm>
          <a:prstGeom prst="rect">
            <a:avLst/>
          </a:prstGeom>
        </p:spPr>
      </p:pic>
      <p:sp>
        <p:nvSpPr>
          <p:cNvPr id="7" name="文本框 6"/>
          <p:cNvSpPr txBox="1"/>
          <p:nvPr>
            <p:custDataLst>
              <p:tags r:id="rId4"/>
            </p:custDataLst>
          </p:nvPr>
        </p:nvSpPr>
        <p:spPr>
          <a:xfrm>
            <a:off x="5447030" y="3645535"/>
            <a:ext cx="3973195" cy="582930"/>
          </a:xfrm>
          <a:prstGeom prst="rect">
            <a:avLst/>
          </a:prstGeom>
          <a:noFill/>
        </p:spPr>
        <p:txBody>
          <a:bodyPr wrap="square" rtlCol="0">
            <a:noAutofit/>
          </a:bodyPr>
          <a:p>
            <a:pPr indent="0">
              <a:lnSpc>
                <a:spcPct val="15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我的感觉是这里很多寄存器通常都有导入的时机（根据计数器的情况）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a:t>
            </a:r>
            <a:r>
              <a:rPr lang="en-US" altLang="zh-CN" dirty="0" smtClean="0"/>
              <a:t>Pin</a:t>
            </a:r>
            <a:r>
              <a:rPr dirty="0" smtClean="0"/>
              <a:t>脚配置，基本计数器</a:t>
            </a:r>
            <a:r>
              <a:rPr dirty="0" smtClean="0"/>
              <a:t>配置</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0" y="836295"/>
            <a:ext cx="6189980" cy="1887220"/>
          </a:xfrm>
          <a:prstGeom prst="rect">
            <a:avLst/>
          </a:prstGeom>
        </p:spPr>
      </p:pic>
      <p:pic>
        <p:nvPicPr>
          <p:cNvPr id="6" name="图片 5"/>
          <p:cNvPicPr>
            <a:picLocks noChangeAspect="1"/>
          </p:cNvPicPr>
          <p:nvPr/>
        </p:nvPicPr>
        <p:blipFill>
          <a:blip r:embed="rId3"/>
          <a:stretch>
            <a:fillRect/>
          </a:stretch>
        </p:blipFill>
        <p:spPr>
          <a:xfrm>
            <a:off x="7030720" y="1703070"/>
            <a:ext cx="4657725" cy="257175"/>
          </a:xfrm>
          <a:prstGeom prst="rect">
            <a:avLst/>
          </a:prstGeom>
        </p:spPr>
      </p:pic>
      <p:pic>
        <p:nvPicPr>
          <p:cNvPr id="7" name="图片 6"/>
          <p:cNvPicPr>
            <a:picLocks noChangeAspect="1"/>
          </p:cNvPicPr>
          <p:nvPr/>
        </p:nvPicPr>
        <p:blipFill>
          <a:blip r:embed="rId4"/>
          <a:stretch>
            <a:fillRect/>
          </a:stretch>
        </p:blipFill>
        <p:spPr>
          <a:xfrm>
            <a:off x="7061835" y="1991360"/>
            <a:ext cx="4189095" cy="262890"/>
          </a:xfrm>
          <a:prstGeom prst="rect">
            <a:avLst/>
          </a:prstGeom>
        </p:spPr>
      </p:pic>
      <p:pic>
        <p:nvPicPr>
          <p:cNvPr id="8" name="图片 7"/>
          <p:cNvPicPr>
            <a:picLocks noChangeAspect="1"/>
          </p:cNvPicPr>
          <p:nvPr/>
        </p:nvPicPr>
        <p:blipFill>
          <a:blip r:embed="rId5"/>
          <a:stretch>
            <a:fillRect/>
          </a:stretch>
        </p:blipFill>
        <p:spPr>
          <a:xfrm>
            <a:off x="7061835" y="2925445"/>
            <a:ext cx="3274695" cy="274320"/>
          </a:xfrm>
          <a:prstGeom prst="rect">
            <a:avLst/>
          </a:prstGeom>
        </p:spPr>
      </p:pic>
      <p:pic>
        <p:nvPicPr>
          <p:cNvPr id="9" name="图片 8"/>
          <p:cNvPicPr>
            <a:picLocks noChangeAspect="1"/>
          </p:cNvPicPr>
          <p:nvPr/>
        </p:nvPicPr>
        <p:blipFill>
          <a:blip r:embed="rId6"/>
          <a:stretch>
            <a:fillRect/>
          </a:stretch>
        </p:blipFill>
        <p:spPr>
          <a:xfrm>
            <a:off x="7030720" y="3285490"/>
            <a:ext cx="3028950" cy="1280160"/>
          </a:xfrm>
          <a:prstGeom prst="rect">
            <a:avLst/>
          </a:prstGeom>
        </p:spPr>
      </p:pic>
      <p:sp>
        <p:nvSpPr>
          <p:cNvPr id="38" name="文本框 37"/>
          <p:cNvSpPr txBox="1"/>
          <p:nvPr>
            <p:custDataLst>
              <p:tags r:id="rId7"/>
            </p:custDataLst>
          </p:nvPr>
        </p:nvSpPr>
        <p:spPr>
          <a:xfrm>
            <a:off x="10342880" y="2924810"/>
            <a:ext cx="5981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8"/>
            </p:custDataLst>
          </p:nvPr>
        </p:nvSpPr>
        <p:spPr>
          <a:xfrm>
            <a:off x="10342880" y="3068955"/>
            <a:ext cx="5162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模式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9"/>
            </p:custDataLst>
          </p:nvPr>
        </p:nvSpPr>
        <p:spPr>
          <a:xfrm>
            <a:off x="10342880" y="3285490"/>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a:t>
            </a:r>
            <a:r>
              <a:rPr lang="zh-CN" altLang="en-US" sz="900" dirty="0" smtClean="0">
                <a:highlight>
                  <a:srgbClr val="00FF00"/>
                </a:highlight>
                <a:latin typeface="微软雅黑 Light" panose="020B0502040204020203" pitchFamily="34" charset="-122"/>
                <a:ea typeface="微软雅黑 Light" panose="020B0502040204020203" pitchFamily="34" charset="-122"/>
              </a:rPr>
              <a:t>相</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0"/>
            </p:custDataLst>
          </p:nvPr>
        </p:nvSpPr>
        <p:spPr>
          <a:xfrm>
            <a:off x="10342880" y="3412490"/>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移相</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1"/>
          <a:stretch>
            <a:fillRect/>
          </a:stretch>
        </p:blipFill>
        <p:spPr>
          <a:xfrm>
            <a:off x="46355" y="2973070"/>
            <a:ext cx="4913630" cy="3884930"/>
          </a:xfrm>
          <a:prstGeom prst="rect">
            <a:avLst/>
          </a:prstGeom>
        </p:spPr>
      </p:pic>
      <p:sp>
        <p:nvSpPr>
          <p:cNvPr id="11" name="文本框 10"/>
          <p:cNvSpPr txBox="1"/>
          <p:nvPr>
            <p:custDataLst>
              <p:tags r:id="rId12"/>
            </p:custDataLst>
          </p:nvPr>
        </p:nvSpPr>
        <p:spPr>
          <a:xfrm>
            <a:off x="2423160" y="4327525"/>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输入</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3"/>
            </p:custDataLst>
          </p:nvPr>
        </p:nvSpPr>
        <p:spPr>
          <a:xfrm>
            <a:off x="4222750" y="4004945"/>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输出</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4"/>
            </p:custDataLst>
          </p:nvPr>
        </p:nvSpPr>
        <p:spPr>
          <a:xfrm>
            <a:off x="1630680" y="3412490"/>
            <a:ext cx="59753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r>
              <a:rPr lang="zh-CN" altLang="en-US" sz="900" dirty="0" smtClean="0">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5"/>
            </p:custDataLst>
          </p:nvPr>
        </p:nvSpPr>
        <p:spPr>
          <a:xfrm>
            <a:off x="46355" y="3717290"/>
            <a:ext cx="59753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计数器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6"/>
            </p:custDataLst>
          </p:nvPr>
        </p:nvSpPr>
        <p:spPr>
          <a:xfrm>
            <a:off x="1702435" y="5013325"/>
            <a:ext cx="7080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7"/>
            </p:custDataLst>
          </p:nvPr>
        </p:nvSpPr>
        <p:spPr>
          <a:xfrm>
            <a:off x="622300" y="5661025"/>
            <a:ext cx="8477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移相</a:t>
            </a:r>
            <a:r>
              <a:rPr lang="zh-CN" altLang="en-US" sz="900" dirty="0" smtClean="0">
                <a:highlight>
                  <a:srgbClr val="00FF00"/>
                </a:highlight>
                <a:latin typeface="微软雅黑 Light" panose="020B0502040204020203" pitchFamily="34" charset="-122"/>
                <a:ea typeface="微软雅黑 Light" panose="020B0502040204020203" pitchFamily="34" charset="-122"/>
              </a:rPr>
              <a:t>寄存器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8"/>
            </p:custDataLst>
          </p:nvPr>
        </p:nvSpPr>
        <p:spPr>
          <a:xfrm>
            <a:off x="2668905" y="6453505"/>
            <a:ext cx="93154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内部进行</a:t>
            </a:r>
            <a:r>
              <a:rPr lang="zh-CN" altLang="en-US" sz="900" dirty="0" smtClean="0">
                <a:highlight>
                  <a:srgbClr val="00FF00"/>
                </a:highlight>
                <a:latin typeface="微软雅黑 Light" panose="020B0502040204020203" pitchFamily="34" charset="-122"/>
                <a:ea typeface="微软雅黑 Light" panose="020B0502040204020203" pitchFamily="34" charset="-122"/>
              </a:rPr>
              <a:t>分频</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19"/>
            </p:custDataLst>
          </p:nvPr>
        </p:nvSpPr>
        <p:spPr>
          <a:xfrm>
            <a:off x="10342880" y="3793490"/>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分频</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20"/>
            </p:custDataLst>
          </p:nvPr>
        </p:nvSpPr>
        <p:spPr>
          <a:xfrm>
            <a:off x="10342880" y="3666490"/>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同步</a:t>
            </a:r>
            <a:r>
              <a:rPr lang="zh-CN" altLang="en-US" sz="900" dirty="0" smtClean="0">
                <a:highlight>
                  <a:srgbClr val="00FF00"/>
                </a:highlight>
                <a:latin typeface="微软雅黑 Light" panose="020B0502040204020203" pitchFamily="34" charset="-122"/>
                <a:ea typeface="微软雅黑 Light" panose="020B0502040204020203" pitchFamily="34" charset="-122"/>
              </a:rPr>
              <a:t>选择</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基本配置，同步</a:t>
            </a:r>
            <a:r>
              <a:rPr dirty="0" smtClean="0"/>
              <a:t>问题</a:t>
            </a:r>
            <a:endParaRPr dirty="0" smtClean="0"/>
          </a:p>
        </p:txBody>
      </p:sp>
      <p:pic>
        <p:nvPicPr>
          <p:cNvPr id="2" name="图片 1"/>
          <p:cNvPicPr>
            <a:picLocks noChangeAspect="1"/>
          </p:cNvPicPr>
          <p:nvPr/>
        </p:nvPicPr>
        <p:blipFill>
          <a:blip r:embed="rId1"/>
          <a:stretch>
            <a:fillRect/>
          </a:stretch>
        </p:blipFill>
        <p:spPr>
          <a:xfrm>
            <a:off x="0" y="2273300"/>
            <a:ext cx="5469255" cy="4400550"/>
          </a:xfrm>
          <a:prstGeom prst="rect">
            <a:avLst/>
          </a:prstGeom>
        </p:spPr>
      </p:pic>
      <p:pic>
        <p:nvPicPr>
          <p:cNvPr id="4" name="图片 3"/>
          <p:cNvPicPr>
            <a:picLocks noChangeAspect="1"/>
          </p:cNvPicPr>
          <p:nvPr/>
        </p:nvPicPr>
        <p:blipFill>
          <a:blip r:embed="rId2"/>
          <a:stretch>
            <a:fillRect/>
          </a:stretch>
        </p:blipFill>
        <p:spPr>
          <a:xfrm>
            <a:off x="0" y="908685"/>
            <a:ext cx="6366979" cy="1204913"/>
          </a:xfrm>
          <a:prstGeom prst="rect">
            <a:avLst/>
          </a:prstGeom>
        </p:spPr>
      </p:pic>
      <p:pic>
        <p:nvPicPr>
          <p:cNvPr id="10" name="图片 9"/>
          <p:cNvPicPr>
            <a:picLocks noChangeAspect="1"/>
          </p:cNvPicPr>
          <p:nvPr/>
        </p:nvPicPr>
        <p:blipFill>
          <a:blip r:embed="rId3"/>
          <a:stretch>
            <a:fillRect/>
          </a:stretch>
        </p:blipFill>
        <p:spPr>
          <a:xfrm>
            <a:off x="6743065" y="2709545"/>
            <a:ext cx="4246245" cy="76009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基本配置，动作</a:t>
            </a:r>
            <a:r>
              <a:rPr lang="en-US" altLang="zh-CN" dirty="0" smtClean="0"/>
              <a:t>AQ</a:t>
            </a:r>
            <a:endParaRPr lang="en-US" altLang="zh-CN" dirty="0" smtClean="0"/>
          </a:p>
        </p:txBody>
      </p:sp>
      <p:pic>
        <p:nvPicPr>
          <p:cNvPr id="3" name="图片 2"/>
          <p:cNvPicPr>
            <a:picLocks noChangeAspect="1"/>
          </p:cNvPicPr>
          <p:nvPr/>
        </p:nvPicPr>
        <p:blipFill>
          <a:blip r:embed="rId1"/>
          <a:stretch>
            <a:fillRect/>
          </a:stretch>
        </p:blipFill>
        <p:spPr>
          <a:xfrm>
            <a:off x="5733415" y="840105"/>
            <a:ext cx="5120640" cy="782955"/>
          </a:xfrm>
          <a:prstGeom prst="rect">
            <a:avLst/>
          </a:prstGeom>
        </p:spPr>
      </p:pic>
      <p:pic>
        <p:nvPicPr>
          <p:cNvPr id="6" name="图片 5"/>
          <p:cNvPicPr>
            <a:picLocks noChangeAspect="1"/>
          </p:cNvPicPr>
          <p:nvPr/>
        </p:nvPicPr>
        <p:blipFill>
          <a:blip r:embed="rId2"/>
          <a:stretch>
            <a:fillRect/>
          </a:stretch>
        </p:blipFill>
        <p:spPr>
          <a:xfrm>
            <a:off x="550545" y="836930"/>
            <a:ext cx="4297680" cy="2731770"/>
          </a:xfrm>
          <a:prstGeom prst="rect">
            <a:avLst/>
          </a:prstGeom>
        </p:spPr>
      </p:pic>
      <p:sp>
        <p:nvSpPr>
          <p:cNvPr id="18" name="矩形 17"/>
          <p:cNvSpPr/>
          <p:nvPr/>
        </p:nvSpPr>
        <p:spPr>
          <a:xfrm>
            <a:off x="1270635" y="1269365"/>
            <a:ext cx="1671320" cy="221996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954780" y="1557020"/>
            <a:ext cx="635000" cy="19329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custDataLst>
              <p:tags r:id="rId3"/>
            </p:custDataLst>
          </p:nvPr>
        </p:nvSpPr>
        <p:spPr>
          <a:xfrm>
            <a:off x="-133350" y="1844675"/>
            <a:ext cx="179133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目前常用到的也就</a:t>
            </a:r>
            <a:r>
              <a:rPr lang="zh-CN" altLang="en-US" sz="1200" dirty="0" smtClean="0">
                <a:highlight>
                  <a:srgbClr val="00FF00"/>
                </a:highlight>
                <a:latin typeface="微软雅黑 Light" panose="020B0502040204020203" pitchFamily="34" charset="-122"/>
                <a:ea typeface="微软雅黑 Light" panose="020B0502040204020203" pitchFamily="34" charset="-122"/>
              </a:rPr>
              <a:t>这些</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4"/>
            </p:custDataLst>
          </p:nvPr>
        </p:nvSpPr>
        <p:spPr>
          <a:xfrm>
            <a:off x="8612505" y="911225"/>
            <a:ext cx="16363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上升时与</a:t>
            </a:r>
            <a:r>
              <a:rPr lang="en-US" altLang="zh-CN" sz="900" dirty="0" smtClean="0">
                <a:highlight>
                  <a:srgbClr val="00FF00"/>
                </a:highlight>
                <a:latin typeface="微软雅黑 Light" panose="020B0502040204020203" pitchFamily="34" charset="-122"/>
                <a:ea typeface="微软雅黑 Light" panose="020B0502040204020203" pitchFamily="34" charset="-122"/>
              </a:rPr>
              <a:t>COMPA</a:t>
            </a:r>
            <a:r>
              <a:rPr lang="zh-CN" altLang="en-US" sz="900" dirty="0" smtClean="0">
                <a:highlight>
                  <a:srgbClr val="00FF00"/>
                </a:highlight>
                <a:latin typeface="微软雅黑 Light" panose="020B0502040204020203" pitchFamily="34" charset="-122"/>
                <a:ea typeface="微软雅黑 Light" panose="020B0502040204020203" pitchFamily="34" charset="-122"/>
              </a:rPr>
              <a:t>比较则</a:t>
            </a:r>
            <a:r>
              <a:rPr lang="zh-CN" altLang="en-US" sz="900" dirty="0" smtClean="0">
                <a:highlight>
                  <a:srgbClr val="00FF00"/>
                </a:highlight>
                <a:latin typeface="微软雅黑 Light" panose="020B0502040204020203" pitchFamily="34" charset="-122"/>
                <a:ea typeface="微软雅黑 Light" panose="020B0502040204020203" pitchFamily="34" charset="-122"/>
              </a:rPr>
              <a:t>清零</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8612505" y="1038225"/>
            <a:ext cx="16363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下降时与</a:t>
            </a:r>
            <a:r>
              <a:rPr lang="en-US" altLang="zh-CN" sz="900" dirty="0" smtClean="0">
                <a:highlight>
                  <a:srgbClr val="00FF00"/>
                </a:highlight>
                <a:latin typeface="微软雅黑 Light" panose="020B0502040204020203" pitchFamily="34" charset="-122"/>
                <a:ea typeface="微软雅黑 Light" panose="020B0502040204020203" pitchFamily="34" charset="-122"/>
              </a:rPr>
              <a:t>COMPA</a:t>
            </a:r>
            <a:r>
              <a:rPr lang="zh-CN" altLang="en-US" sz="900" dirty="0" smtClean="0">
                <a:highlight>
                  <a:srgbClr val="00FF00"/>
                </a:highlight>
                <a:latin typeface="微软雅黑 Light" panose="020B0502040204020203" pitchFamily="34" charset="-122"/>
                <a:ea typeface="微软雅黑 Light" panose="020B0502040204020203" pitchFamily="34" charset="-122"/>
              </a:rPr>
              <a:t>比较则置</a:t>
            </a:r>
            <a:r>
              <a:rPr lang="zh-CN" altLang="en-US" sz="900" dirty="0" smtClean="0">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6"/>
            </p:custDataLst>
          </p:nvPr>
        </p:nvSpPr>
        <p:spPr>
          <a:xfrm>
            <a:off x="550545" y="3573145"/>
            <a:ext cx="13208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这里没怎么用过</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a:off x="1126490" y="3069590"/>
            <a:ext cx="0" cy="5035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7"/>
          <a:stretch>
            <a:fillRect/>
          </a:stretch>
        </p:blipFill>
        <p:spPr>
          <a:xfrm>
            <a:off x="478155" y="4076700"/>
            <a:ext cx="4857589" cy="1595438"/>
          </a:xfrm>
          <a:prstGeom prst="rect">
            <a:avLst/>
          </a:prstGeom>
        </p:spPr>
      </p:pic>
      <p:sp>
        <p:nvSpPr>
          <p:cNvPr id="10" name="文本框 9"/>
          <p:cNvSpPr txBox="1"/>
          <p:nvPr>
            <p:custDataLst>
              <p:tags r:id="rId8"/>
            </p:custDataLst>
          </p:nvPr>
        </p:nvSpPr>
        <p:spPr>
          <a:xfrm>
            <a:off x="478155" y="5732780"/>
            <a:ext cx="179133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软件强制触发的</a:t>
            </a:r>
            <a:r>
              <a:rPr lang="zh-CN" altLang="en-US" sz="1200" dirty="0" smtClean="0">
                <a:highlight>
                  <a:srgbClr val="FFFF00"/>
                </a:highlight>
                <a:latin typeface="微软雅黑 Light" panose="020B0502040204020203" pitchFamily="34" charset="-122"/>
                <a:ea typeface="微软雅黑 Light" panose="020B0502040204020203" pitchFamily="34" charset="-122"/>
              </a:rPr>
              <a:t>寄存器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9"/>
          <a:stretch>
            <a:fillRect/>
          </a:stretch>
        </p:blipFill>
        <p:spPr>
          <a:xfrm>
            <a:off x="5911850" y="1823720"/>
            <a:ext cx="4942205" cy="3913505"/>
          </a:xfrm>
          <a:prstGeom prst="rect">
            <a:avLst/>
          </a:prstGeom>
        </p:spPr>
      </p:pic>
      <p:cxnSp>
        <p:nvCxnSpPr>
          <p:cNvPr id="20" name="直接连接符 19"/>
          <p:cNvCxnSpPr/>
          <p:nvPr/>
        </p:nvCxnSpPr>
        <p:spPr>
          <a:xfrm flipH="1">
            <a:off x="6635115" y="1629410"/>
            <a:ext cx="828040" cy="9105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10"/>
            </p:custDataLst>
          </p:nvPr>
        </p:nvSpPr>
        <p:spPr>
          <a:xfrm>
            <a:off x="6563360" y="2830830"/>
            <a:ext cx="179133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针对软件操作立刻</a:t>
            </a:r>
            <a:r>
              <a:rPr lang="zh-CN" altLang="en-US" sz="1200" dirty="0" smtClean="0">
                <a:highlight>
                  <a:srgbClr val="00FF00"/>
                </a:highlight>
                <a:latin typeface="微软雅黑 Light" panose="020B0502040204020203" pitchFamily="34" charset="-122"/>
                <a:ea typeface="微软雅黑 Light" panose="020B0502040204020203" pitchFamily="34" charset="-122"/>
              </a:rPr>
              <a:t>导入</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11"/>
          <a:stretch>
            <a:fillRect/>
          </a:stretch>
        </p:blipFill>
        <p:spPr>
          <a:xfrm>
            <a:off x="5930265" y="5671820"/>
            <a:ext cx="4923155" cy="958850"/>
          </a:xfrm>
          <a:prstGeom prst="rect">
            <a:avLst/>
          </a:prstGeom>
        </p:spPr>
      </p:pic>
      <p:sp>
        <p:nvSpPr>
          <p:cNvPr id="24" name="矩形 23"/>
          <p:cNvSpPr/>
          <p:nvPr/>
        </p:nvSpPr>
        <p:spPr>
          <a:xfrm>
            <a:off x="8399145" y="2853055"/>
            <a:ext cx="2367915" cy="30353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基本配置，动作</a:t>
            </a:r>
            <a:r>
              <a:rPr lang="en-US" altLang="zh-CN" dirty="0" smtClean="0"/>
              <a:t>AQ</a:t>
            </a:r>
            <a:endParaRPr lang="en-US" altLang="zh-CN" dirty="0" smtClean="0"/>
          </a:p>
        </p:txBody>
      </p:sp>
      <p:pic>
        <p:nvPicPr>
          <p:cNvPr id="3" name="图片 2"/>
          <p:cNvPicPr>
            <a:picLocks noChangeAspect="1"/>
          </p:cNvPicPr>
          <p:nvPr/>
        </p:nvPicPr>
        <p:blipFill>
          <a:blip r:embed="rId1"/>
          <a:stretch>
            <a:fillRect/>
          </a:stretch>
        </p:blipFill>
        <p:spPr>
          <a:xfrm>
            <a:off x="710565" y="840105"/>
            <a:ext cx="5120640" cy="782955"/>
          </a:xfrm>
          <a:prstGeom prst="rect">
            <a:avLst/>
          </a:prstGeom>
        </p:spPr>
      </p:pic>
      <p:pic>
        <p:nvPicPr>
          <p:cNvPr id="17" name="图片 16"/>
          <p:cNvPicPr>
            <a:picLocks noChangeAspect="1"/>
          </p:cNvPicPr>
          <p:nvPr/>
        </p:nvPicPr>
        <p:blipFill>
          <a:blip r:embed="rId2"/>
          <a:stretch>
            <a:fillRect/>
          </a:stretch>
        </p:blipFill>
        <p:spPr>
          <a:xfrm>
            <a:off x="622935" y="4220845"/>
            <a:ext cx="3257550" cy="2328863"/>
          </a:xfrm>
          <a:prstGeom prst="rect">
            <a:avLst/>
          </a:prstGeom>
        </p:spPr>
      </p:pic>
      <p:pic>
        <p:nvPicPr>
          <p:cNvPr id="19" name="图片 18"/>
          <p:cNvPicPr>
            <a:picLocks noChangeAspect="1"/>
          </p:cNvPicPr>
          <p:nvPr/>
        </p:nvPicPr>
        <p:blipFill>
          <a:blip r:embed="rId3"/>
          <a:stretch>
            <a:fillRect/>
          </a:stretch>
        </p:blipFill>
        <p:spPr>
          <a:xfrm>
            <a:off x="710565" y="1706245"/>
            <a:ext cx="3186113" cy="2309813"/>
          </a:xfrm>
          <a:prstGeom prst="rect">
            <a:avLst/>
          </a:prstGeom>
        </p:spPr>
      </p:pic>
      <p:pic>
        <p:nvPicPr>
          <p:cNvPr id="20" name="图片 19"/>
          <p:cNvPicPr>
            <a:picLocks noChangeAspect="1"/>
          </p:cNvPicPr>
          <p:nvPr/>
        </p:nvPicPr>
        <p:blipFill>
          <a:blip r:embed="rId4"/>
          <a:stretch>
            <a:fillRect/>
          </a:stretch>
        </p:blipFill>
        <p:spPr>
          <a:xfrm>
            <a:off x="5951220" y="1340485"/>
            <a:ext cx="4929505" cy="4523105"/>
          </a:xfrm>
          <a:prstGeom prst="rect">
            <a:avLst/>
          </a:prstGeom>
        </p:spPr>
      </p:pic>
      <p:sp>
        <p:nvSpPr>
          <p:cNvPr id="22" name="文本框 21"/>
          <p:cNvSpPr txBox="1"/>
          <p:nvPr>
            <p:custDataLst>
              <p:tags r:id="rId5"/>
            </p:custDataLst>
          </p:nvPr>
        </p:nvSpPr>
        <p:spPr>
          <a:xfrm>
            <a:off x="982345" y="3990340"/>
            <a:ext cx="23901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在</a:t>
            </a:r>
            <a:r>
              <a:rPr lang="en-US" altLang="zh-CN" sz="1200" dirty="0" smtClean="0">
                <a:highlight>
                  <a:srgbClr val="FFFF00"/>
                </a:highlight>
                <a:latin typeface="微软雅黑 Light" panose="020B0502040204020203" pitchFamily="34" charset="-122"/>
                <a:ea typeface="微软雅黑 Light" panose="020B0502040204020203" pitchFamily="34" charset="-122"/>
              </a:rPr>
              <a:t>PWM</a:t>
            </a:r>
            <a:r>
              <a:rPr lang="zh-CN" altLang="en-US" sz="1200" dirty="0" smtClean="0">
                <a:highlight>
                  <a:srgbClr val="FFFF00"/>
                </a:highlight>
                <a:latin typeface="微软雅黑 Light" panose="020B0502040204020203" pitchFamily="34" charset="-122"/>
                <a:ea typeface="微软雅黑 Light" panose="020B0502040204020203" pitchFamily="34" charset="-122"/>
              </a:rPr>
              <a:t>不使能情况下的一些</a:t>
            </a:r>
            <a:r>
              <a:rPr lang="zh-CN" altLang="en-US" sz="1200" dirty="0" smtClean="0">
                <a:highlight>
                  <a:srgbClr val="FFFF00"/>
                </a:highlight>
                <a:latin typeface="微软雅黑 Light" panose="020B0502040204020203" pitchFamily="34" charset="-122"/>
                <a:ea typeface="微软雅黑 Light" panose="020B0502040204020203" pitchFamily="34" charset="-122"/>
              </a:rPr>
              <a:t>操作</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3" name="直接连接符 22"/>
          <p:cNvCxnSpPr/>
          <p:nvPr/>
        </p:nvCxnSpPr>
        <p:spPr>
          <a:xfrm>
            <a:off x="2854960" y="2276475"/>
            <a:ext cx="3816350" cy="15843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6"/>
            </p:custDataLst>
          </p:nvPr>
        </p:nvSpPr>
        <p:spPr>
          <a:xfrm>
            <a:off x="5951220" y="3860800"/>
            <a:ext cx="2336165" cy="44894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在不使能的情况下为啥还要设置为高呢？不应该设置为全低吗？</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基本配置，配置</a:t>
            </a:r>
            <a:r>
              <a:rPr lang="en-US" altLang="zh-CN" dirty="0" smtClean="0"/>
              <a:t>TZ</a:t>
            </a:r>
            <a:endParaRPr lang="en-US" altLang="zh-CN"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46355" y="836295"/>
            <a:ext cx="6381750" cy="3071813"/>
          </a:xfrm>
          <a:prstGeom prst="rect">
            <a:avLst/>
          </a:prstGeom>
        </p:spPr>
      </p:pic>
      <p:sp>
        <p:nvSpPr>
          <p:cNvPr id="22" name="文本框 21"/>
          <p:cNvSpPr txBox="1"/>
          <p:nvPr>
            <p:custDataLst>
              <p:tags r:id="rId3"/>
            </p:custDataLst>
          </p:nvPr>
        </p:nvSpPr>
        <p:spPr>
          <a:xfrm>
            <a:off x="3286760" y="980440"/>
            <a:ext cx="1323975" cy="230505"/>
          </a:xfrm>
          <a:prstGeom prst="rect">
            <a:avLst/>
          </a:prstGeom>
          <a:noFill/>
        </p:spPr>
        <p:txBody>
          <a:bodyPr wrap="square" rtlCol="0">
            <a:noAutofit/>
          </a:bodyPr>
          <a:p>
            <a:pPr indent="0">
              <a:lnSpc>
                <a:spcPct val="100000"/>
              </a:lnSpc>
              <a:buFont typeface="Wingdings" panose="05000000000000000000" charset="0"/>
              <a:buNone/>
            </a:pPr>
            <a:r>
              <a:rPr lang="en-US" sz="1200" dirty="0" smtClean="0">
                <a:highlight>
                  <a:srgbClr val="FFFF00"/>
                </a:highlight>
                <a:latin typeface="微软雅黑 Light" panose="020B0502040204020203" pitchFamily="34" charset="-122"/>
                <a:ea typeface="微软雅黑 Light" panose="020B0502040204020203" pitchFamily="34" charset="-122"/>
              </a:rPr>
              <a:t>TZ</a:t>
            </a:r>
            <a:r>
              <a:rPr lang="zh-CN" altLang="en-US" sz="1200" dirty="0" smtClean="0">
                <a:highlight>
                  <a:srgbClr val="FFFF00"/>
                </a:highlight>
                <a:latin typeface="微软雅黑 Light" panose="020B0502040204020203" pitchFamily="34" charset="-122"/>
                <a:ea typeface="微软雅黑 Light" panose="020B0502040204020203" pitchFamily="34" charset="-122"/>
              </a:rPr>
              <a:t>的主要</a:t>
            </a:r>
            <a:r>
              <a:rPr lang="zh-CN" altLang="en-US" sz="1200" dirty="0" smtClean="0">
                <a:highlight>
                  <a:srgbClr val="FFFF00"/>
                </a:highlight>
                <a:latin typeface="微软雅黑 Light" panose="020B0502040204020203" pitchFamily="34" charset="-122"/>
                <a:ea typeface="微软雅黑 Light" panose="020B0502040204020203" pitchFamily="34" charset="-122"/>
              </a:rPr>
              <a:t>特征</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EPWM</a:t>
            </a:r>
            <a:r>
              <a:rPr dirty="0" smtClean="0"/>
              <a:t>基本配置，触发</a:t>
            </a:r>
            <a:r>
              <a:rPr lang="en-US" altLang="zh-CN" dirty="0" smtClean="0"/>
              <a:t>ADC</a:t>
            </a:r>
            <a:r>
              <a:rPr dirty="0" smtClean="0"/>
              <a:t>采样的</a:t>
            </a:r>
            <a:r>
              <a:rPr dirty="0" smtClean="0"/>
              <a:t>配置</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7030720" y="1703070"/>
            <a:ext cx="4657725" cy="257175"/>
          </a:xfrm>
          <a:prstGeom prst="rect">
            <a:avLst/>
          </a:prstGeom>
        </p:spPr>
      </p:pic>
      <p:pic>
        <p:nvPicPr>
          <p:cNvPr id="7" name="图片 6"/>
          <p:cNvPicPr>
            <a:picLocks noChangeAspect="1"/>
          </p:cNvPicPr>
          <p:nvPr/>
        </p:nvPicPr>
        <p:blipFill>
          <a:blip r:embed="rId3"/>
          <a:stretch>
            <a:fillRect/>
          </a:stretch>
        </p:blipFill>
        <p:spPr>
          <a:xfrm>
            <a:off x="7061835" y="1991360"/>
            <a:ext cx="4189095" cy="262890"/>
          </a:xfrm>
          <a:prstGeom prst="rect">
            <a:avLst/>
          </a:prstGeom>
        </p:spPr>
      </p:pic>
      <p:pic>
        <p:nvPicPr>
          <p:cNvPr id="8" name="图片 7"/>
          <p:cNvPicPr>
            <a:picLocks noChangeAspect="1"/>
          </p:cNvPicPr>
          <p:nvPr/>
        </p:nvPicPr>
        <p:blipFill>
          <a:blip r:embed="rId4"/>
          <a:stretch>
            <a:fillRect/>
          </a:stretch>
        </p:blipFill>
        <p:spPr>
          <a:xfrm>
            <a:off x="7061835" y="2925445"/>
            <a:ext cx="3274695" cy="274320"/>
          </a:xfrm>
          <a:prstGeom prst="rect">
            <a:avLst/>
          </a:prstGeom>
        </p:spPr>
      </p:pic>
      <p:pic>
        <p:nvPicPr>
          <p:cNvPr id="9" name="图片 8"/>
          <p:cNvPicPr>
            <a:picLocks noChangeAspect="1"/>
          </p:cNvPicPr>
          <p:nvPr/>
        </p:nvPicPr>
        <p:blipFill>
          <a:blip r:embed="rId5"/>
          <a:stretch>
            <a:fillRect/>
          </a:stretch>
        </p:blipFill>
        <p:spPr>
          <a:xfrm>
            <a:off x="7030720" y="3285490"/>
            <a:ext cx="3028950" cy="1280160"/>
          </a:xfrm>
          <a:prstGeom prst="rect">
            <a:avLst/>
          </a:prstGeom>
        </p:spPr>
      </p:pic>
      <p:sp>
        <p:nvSpPr>
          <p:cNvPr id="38" name="文本框 37"/>
          <p:cNvSpPr txBox="1"/>
          <p:nvPr>
            <p:custDataLst>
              <p:tags r:id="rId6"/>
            </p:custDataLst>
          </p:nvPr>
        </p:nvSpPr>
        <p:spPr>
          <a:xfrm>
            <a:off x="10415270" y="2924810"/>
            <a:ext cx="5981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周期</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7"/>
            </p:custDataLst>
          </p:nvPr>
        </p:nvSpPr>
        <p:spPr>
          <a:xfrm>
            <a:off x="10415270" y="3068955"/>
            <a:ext cx="5162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模式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8"/>
            </p:custDataLst>
          </p:nvPr>
        </p:nvSpPr>
        <p:spPr>
          <a:xfrm>
            <a:off x="10358120" y="3285490"/>
            <a:ext cx="6553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移</a:t>
            </a:r>
            <a:r>
              <a:rPr lang="zh-CN" altLang="en-US" sz="900" dirty="0" smtClean="0">
                <a:highlight>
                  <a:srgbClr val="00FF00"/>
                </a:highlight>
                <a:latin typeface="微软雅黑 Light" panose="020B0502040204020203" pitchFamily="34" charset="-122"/>
                <a:ea typeface="微软雅黑 Light" panose="020B0502040204020203" pitchFamily="34" charset="-122"/>
              </a:rPr>
              <a:t>相</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6" name="文本框 5"/>
          <p:cNvSpPr txBox="1"/>
          <p:nvPr/>
        </p:nvSpPr>
        <p:spPr>
          <a:xfrm>
            <a:off x="1630680" y="263715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关于浮点型数据的学习：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https://blog.csdn.net/Dong_HFUT/article/details/124290674</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1702435" y="422084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递归</a:t>
            </a: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函数学习：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https://blog.csdn.net/2201_75642960/article/details/132256346</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https://blog.csdn.net/weixin_44572229/article/details/119909728</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DMA</a:t>
            </a:r>
            <a:r>
              <a:rPr dirty="0" smtClean="0"/>
              <a:t>的主要</a:t>
            </a:r>
            <a:r>
              <a:rPr dirty="0" smtClean="0"/>
              <a:t>架构</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7534910" y="1557020"/>
            <a:ext cx="3973195"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这里可以看到</a:t>
            </a:r>
            <a:r>
              <a:rPr lang="en-US" altLang="zh-CN" sz="1200" dirty="0" smtClean="0">
                <a:latin typeface="微软雅黑 Light" panose="020B0502040204020203" pitchFamily="34" charset="-122"/>
                <a:ea typeface="微软雅黑 Light" panose="020B0502040204020203" pitchFamily="34" charset="-122"/>
              </a:rPr>
              <a:t>DMA</a:t>
            </a:r>
            <a:r>
              <a:rPr lang="zh-CN" altLang="en-US" sz="1200" dirty="0" smtClean="0">
                <a:latin typeface="微软雅黑 Light" panose="020B0502040204020203" pitchFamily="34" charset="-122"/>
                <a:ea typeface="微软雅黑 Light" panose="020B0502040204020203" pitchFamily="34" charset="-122"/>
              </a:rPr>
              <a:t>不能访问</a:t>
            </a:r>
            <a:r>
              <a:rPr lang="en-US" altLang="zh-CN" sz="1200" dirty="0" smtClean="0">
                <a:latin typeface="微软雅黑 Light" panose="020B0502040204020203" pitchFamily="34" charset="-122"/>
                <a:ea typeface="微软雅黑 Light" panose="020B0502040204020203" pitchFamily="34" charset="-122"/>
              </a:rPr>
              <a:t>SCI</a:t>
            </a:r>
            <a:r>
              <a:rPr lang="zh-CN" altLang="en-US" sz="1200" dirty="0" smtClean="0">
                <a:latin typeface="微软雅黑 Light" panose="020B0502040204020203" pitchFamily="34" charset="-122"/>
                <a:ea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rPr>
              <a:t>CAN</a:t>
            </a:r>
            <a:r>
              <a:rPr lang="zh-CN" altLang="en-US" sz="1200" dirty="0" smtClean="0">
                <a:latin typeface="微软雅黑 Light" panose="020B0502040204020203" pitchFamily="34" charset="-122"/>
                <a:ea typeface="微软雅黑 Light" panose="020B0502040204020203" pitchFamily="34" charset="-122"/>
              </a:rPr>
              <a:t>等外设，但访问</a:t>
            </a:r>
            <a:r>
              <a:rPr lang="en-US" altLang="zh-CN" sz="1200" dirty="0" smtClean="0">
                <a:latin typeface="微软雅黑 Light" panose="020B0502040204020203" pitchFamily="34" charset="-122"/>
                <a:ea typeface="微软雅黑 Light" panose="020B0502040204020203" pitchFamily="34" charset="-122"/>
              </a:rPr>
              <a:t>ADC</a:t>
            </a:r>
            <a:r>
              <a:rPr lang="zh-CN" altLang="en-US" sz="1200" dirty="0" smtClean="0">
                <a:latin typeface="微软雅黑 Light" panose="020B0502040204020203" pitchFamily="34" charset="-122"/>
                <a:ea typeface="微软雅黑 Light" panose="020B0502040204020203" pitchFamily="34" charset="-122"/>
              </a:rPr>
              <a:t>和</a:t>
            </a:r>
            <a:r>
              <a:rPr lang="en-US" altLang="zh-CN" sz="1200" dirty="0" smtClean="0">
                <a:latin typeface="微软雅黑 Light" panose="020B0502040204020203" pitchFamily="34" charset="-122"/>
                <a:ea typeface="微软雅黑 Light" panose="020B0502040204020203" pitchFamily="34" charset="-122"/>
              </a:rPr>
              <a:t>EPWM</a:t>
            </a:r>
            <a:r>
              <a:rPr lang="zh-CN" altLang="en-US" sz="1200" dirty="0" smtClean="0">
                <a:latin typeface="微软雅黑 Light" panose="020B0502040204020203" pitchFamily="34" charset="-122"/>
                <a:ea typeface="微软雅黑 Light" panose="020B0502040204020203" pitchFamily="34" charset="-122"/>
              </a:rPr>
              <a:t>是没有问题</a:t>
            </a:r>
            <a:r>
              <a:rPr lang="zh-CN" altLang="en-US" sz="1200" dirty="0" smtClean="0">
                <a:latin typeface="微软雅黑 Light" panose="020B0502040204020203" pitchFamily="34" charset="-122"/>
                <a:ea typeface="微软雅黑 Light" panose="020B0502040204020203" pitchFamily="34" charset="-122"/>
              </a:rPr>
              <a:t>的</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t>INV-</a:t>
            </a:r>
            <a:r>
              <a:rPr dirty="0" smtClean="0"/>
              <a:t>采集棒</a:t>
            </a:r>
            <a:r>
              <a:rPr lang="en-US" altLang="zh-CN" dirty="0" smtClean="0"/>
              <a:t>-</a:t>
            </a:r>
            <a:r>
              <a:rPr dirty="0" smtClean="0"/>
              <a:t>云</a:t>
            </a:r>
            <a:r>
              <a:rPr dirty="0" smtClean="0"/>
              <a:t>的交互</a:t>
            </a:r>
            <a:r>
              <a:rPr dirty="0" smtClean="0"/>
              <a:t>流程</a:t>
            </a:r>
            <a:endParaRPr dirty="0" smtClean="0"/>
          </a:p>
        </p:txBody>
      </p:sp>
      <p:pic>
        <p:nvPicPr>
          <p:cNvPr id="4" name="图片 3"/>
          <p:cNvPicPr>
            <a:picLocks noChangeAspect="1"/>
          </p:cNvPicPr>
          <p:nvPr/>
        </p:nvPicPr>
        <p:blipFill>
          <a:blip r:embed="rId1"/>
          <a:stretch>
            <a:fillRect/>
          </a:stretch>
        </p:blipFill>
        <p:spPr>
          <a:xfrm>
            <a:off x="262255" y="908685"/>
            <a:ext cx="9092564" cy="531495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407035" y="1124585"/>
            <a:ext cx="6440805" cy="52578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478790" y="1052830"/>
            <a:ext cx="8572500" cy="533209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550545" y="981075"/>
            <a:ext cx="7263765" cy="521208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574040" y="966470"/>
            <a:ext cx="9601200" cy="538924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407035" y="1156970"/>
            <a:ext cx="8092440" cy="454342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DIAGRAM_VIRTUALLY_FRAME" val="{&quot;height&quot;:411.4,&quot;left&quot;:49,&quot;top&quot;:82.85,&quot;width&quot;:755.8250393700788}"/>
</p:tagLst>
</file>

<file path=ppt/tags/tag159.xml><?xml version="1.0" encoding="utf-8"?>
<p:tagLst xmlns:p="http://schemas.openxmlformats.org/presentationml/2006/main">
  <p:tag name="KSO_WM_DIAGRAM_VIRTUALLY_FRAME" val="{&quot;height&quot;:411.4,&quot;left&quot;:49,&quot;top&quot;:82.85,&quot;width&quot;:755.8250393700788}"/>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411.4,&quot;left&quot;:49,&quot;top&quot;:82.85,&quot;width&quot;:755.8250393700788}"/>
</p:tagLst>
</file>

<file path=ppt/tags/tag161.xml><?xml version="1.0" encoding="utf-8"?>
<p:tagLst xmlns:p="http://schemas.openxmlformats.org/presentationml/2006/main">
  <p:tag name="KSO_WM_DIAGRAM_VIRTUALLY_FRAME" val="{&quot;height&quot;:411.4,&quot;left&quot;:49,&quot;top&quot;:82.85,&quot;width&quot;:755.8250393700788}"/>
</p:tagLst>
</file>

<file path=ppt/tags/tag162.xml><?xml version="1.0" encoding="utf-8"?>
<p:tagLst xmlns:p="http://schemas.openxmlformats.org/presentationml/2006/main">
  <p:tag name="KSO_WM_DIAGRAM_VIRTUALLY_FRAME" val="{&quot;height&quot;:411.4,&quot;left&quot;:49,&quot;top&quot;:82.85,&quot;width&quot;:755.8250393700788}"/>
</p:tagLst>
</file>

<file path=ppt/tags/tag163.xml><?xml version="1.0" encoding="utf-8"?>
<p:tagLst xmlns:p="http://schemas.openxmlformats.org/presentationml/2006/main">
  <p:tag name="KSO_WM_DIAGRAM_VIRTUALLY_FRAME" val="{&quot;height&quot;:411.4,&quot;left&quot;:49,&quot;top&quot;:82.85,&quot;width&quot;:755.8250393700788}"/>
</p:tagLst>
</file>

<file path=ppt/tags/tag164.xml><?xml version="1.0" encoding="utf-8"?>
<p:tagLst xmlns:p="http://schemas.openxmlformats.org/presentationml/2006/main">
  <p:tag name="KSO_WM_DIAGRAM_VIRTUALLY_FRAME" val="{&quot;height&quot;:411.4,&quot;left&quot;:49,&quot;top&quot;:82.85,&quot;width&quot;:755.8250393700788}"/>
</p:tagLst>
</file>

<file path=ppt/tags/tag165.xml><?xml version="1.0" encoding="utf-8"?>
<p:tagLst xmlns:p="http://schemas.openxmlformats.org/presentationml/2006/main">
  <p:tag name="KSO_WM_DIAGRAM_VIRTUALLY_FRAME" val="{&quot;height&quot;:411.4,&quot;left&quot;:49,&quot;top&quot;:82.85,&quot;width&quot;:755.8250393700788}"/>
</p:tagLst>
</file>

<file path=ppt/tags/tag166.xml><?xml version="1.0" encoding="utf-8"?>
<p:tagLst xmlns:p="http://schemas.openxmlformats.org/presentationml/2006/main">
  <p:tag name="KSO_WM_DIAGRAM_VIRTUALLY_FRAME" val="{&quot;height&quot;:411.4,&quot;left&quot;:49,&quot;top&quot;:82.85,&quot;width&quot;:755.8250393700788}"/>
</p:tagLst>
</file>

<file path=ppt/tags/tag167.xml><?xml version="1.0" encoding="utf-8"?>
<p:tagLst xmlns:p="http://schemas.openxmlformats.org/presentationml/2006/main">
  <p:tag name="KSO_WM_DIAGRAM_VIRTUALLY_FRAME" val="{&quot;height&quot;:411.4,&quot;left&quot;:49,&quot;top&quot;:82.85,&quot;width&quot;:755.8250393700788}"/>
</p:tagLst>
</file>

<file path=ppt/tags/tag168.xml><?xml version="1.0" encoding="utf-8"?>
<p:tagLst xmlns:p="http://schemas.openxmlformats.org/presentationml/2006/main">
  <p:tag name="KSO_WM_DIAGRAM_VIRTUALLY_FRAME" val="{&quot;height&quot;:411.4,&quot;left&quot;:49,&quot;top&quot;:82.85,&quot;width&quot;:755.8250393700788}"/>
</p:tagLst>
</file>

<file path=ppt/tags/tag169.xml><?xml version="1.0" encoding="utf-8"?>
<p:tagLst xmlns:p="http://schemas.openxmlformats.org/presentationml/2006/main">
  <p:tag name="KSO_WM_DIAGRAM_VIRTUALLY_FRAME" val="{&quot;height&quot;:411.4,&quot;left&quot;:49,&quot;top&quot;:82.85,&quot;width&quot;:755.8250393700788}"/>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DIAGRAM_VIRTUALLY_FRAME" val="{&quot;height&quot;:411.4,&quot;left&quot;:49,&quot;top&quot;:82.85,&quot;width&quot;:755.8250393700788}"/>
</p:tagLst>
</file>

<file path=ppt/tags/tag171.xml><?xml version="1.0" encoding="utf-8"?>
<p:tagLst xmlns:p="http://schemas.openxmlformats.org/presentationml/2006/main">
  <p:tag name="KSO_WM_DIAGRAM_VIRTUALLY_FRAME" val="{&quot;height&quot;:411.4,&quot;left&quot;:49,&quot;top&quot;:82.85,&quot;width&quot;:755.8250393700788}"/>
</p:tagLst>
</file>

<file path=ppt/tags/tag172.xml><?xml version="1.0" encoding="utf-8"?>
<p:tagLst xmlns:p="http://schemas.openxmlformats.org/presentationml/2006/main">
  <p:tag name="KSO_WM_DIAGRAM_VIRTUALLY_FRAME" val="{&quot;height&quot;:411.4,&quot;left&quot;:49,&quot;top&quot;:82.85,&quot;width&quot;:755.8250393700788}"/>
</p:tagLst>
</file>

<file path=ppt/tags/tag173.xml><?xml version="1.0" encoding="utf-8"?>
<p:tagLst xmlns:p="http://schemas.openxmlformats.org/presentationml/2006/main">
  <p:tag name="KSO_WM_DIAGRAM_VIRTUALLY_FRAME" val="{&quot;height&quot;:411.4,&quot;left&quot;:49,&quot;top&quot;:82.85,&quot;width&quot;:755.8250393700788}"/>
</p:tagLst>
</file>

<file path=ppt/tags/tag174.xml><?xml version="1.0" encoding="utf-8"?>
<p:tagLst xmlns:p="http://schemas.openxmlformats.org/presentationml/2006/main">
  <p:tag name="KSO_WM_DIAGRAM_VIRTUALLY_FRAME" val="{&quot;height&quot;:411.4,&quot;left&quot;:49,&quot;top&quot;:82.85,&quot;width&quot;:755.8250393700788}"/>
</p:tagLst>
</file>

<file path=ppt/tags/tag175.xml><?xml version="1.0" encoding="utf-8"?>
<p:tagLst xmlns:p="http://schemas.openxmlformats.org/presentationml/2006/main">
  <p:tag name="KSO_WM_DIAGRAM_VIRTUALLY_FRAME" val="{&quot;height&quot;:411.4,&quot;left&quot;:49,&quot;top&quot;:82.85,&quot;width&quot;:755.8250393700788}"/>
</p:tagLst>
</file>

<file path=ppt/tags/tag176.xml><?xml version="1.0" encoding="utf-8"?>
<p:tagLst xmlns:p="http://schemas.openxmlformats.org/presentationml/2006/main">
  <p:tag name="KSO_WM_DIAGRAM_VIRTUALLY_FRAME" val="{&quot;height&quot;:411.4,&quot;left&quot;:49,&quot;top&quot;:82.85,&quot;width&quot;:755.8250393700788}"/>
</p:tagLst>
</file>

<file path=ppt/tags/tag177.xml><?xml version="1.0" encoding="utf-8"?>
<p:tagLst xmlns:p="http://schemas.openxmlformats.org/presentationml/2006/main">
  <p:tag name="KSO_WM_DIAGRAM_VIRTUALLY_FRAME" val="{&quot;height&quot;:411.4,&quot;left&quot;:49,&quot;top&quot;:82.85,&quot;width&quot;:755.8250393700788}"/>
</p:tagLst>
</file>

<file path=ppt/tags/tag178.xml><?xml version="1.0" encoding="utf-8"?>
<p:tagLst xmlns:p="http://schemas.openxmlformats.org/presentationml/2006/main">
  <p:tag name="KSO_WM_DIAGRAM_VIRTUALLY_FRAME" val="{&quot;height&quot;:411.4,&quot;left&quot;:49,&quot;top&quot;:82.85,&quot;width&quot;:755.8250393700788}"/>
</p:tagLst>
</file>

<file path=ppt/tags/tag179.xml><?xml version="1.0" encoding="utf-8"?>
<p:tagLst xmlns:p="http://schemas.openxmlformats.org/presentationml/2006/main">
  <p:tag name="KSO_WM_DIAGRAM_VIRTUALLY_FRAME" val="{&quot;height&quot;:411.4,&quot;left&quot;:49,&quot;top&quot;:82.85,&quot;width&quot;:755.8250393700788}"/>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DIAGRAM_VIRTUALLY_FRAME" val="{&quot;height&quot;:411.4,&quot;left&quot;:49,&quot;top&quot;:82.85,&quot;width&quot;:755.8250393700788}"/>
</p:tagLst>
</file>

<file path=ppt/tags/tag181.xml><?xml version="1.0" encoding="utf-8"?>
<p:tagLst xmlns:p="http://schemas.openxmlformats.org/presentationml/2006/main">
  <p:tag name="KSO_WM_DIAGRAM_VIRTUALLY_FRAME" val="{&quot;height&quot;:411.4,&quot;left&quot;:49,&quot;top&quot;:82.85,&quot;width&quot;:755.8250393700788}"/>
</p:tagLst>
</file>

<file path=ppt/tags/tag182.xml><?xml version="1.0" encoding="utf-8"?>
<p:tagLst xmlns:p="http://schemas.openxmlformats.org/presentationml/2006/main">
  <p:tag name="KSO_WM_DIAGRAM_VIRTUALLY_FRAME" val="{&quot;height&quot;:411.4,&quot;left&quot;:49,&quot;top&quot;:82.85,&quot;width&quot;:755.8250393700788}"/>
</p:tagLst>
</file>

<file path=ppt/tags/tag183.xml><?xml version="1.0" encoding="utf-8"?>
<p:tagLst xmlns:p="http://schemas.openxmlformats.org/presentationml/2006/main">
  <p:tag name="KSO_WM_DIAGRAM_VIRTUALLY_FRAME" val="{&quot;height&quot;:411.4,&quot;left&quot;:49,&quot;top&quot;:82.85,&quot;width&quot;:755.8250393700788}"/>
</p:tagLst>
</file>

<file path=ppt/tags/tag184.xml><?xml version="1.0" encoding="utf-8"?>
<p:tagLst xmlns:p="http://schemas.openxmlformats.org/presentationml/2006/main">
  <p:tag name="KSO_WM_DIAGRAM_VIRTUALLY_FRAME" val="{&quot;height&quot;:411.4,&quot;left&quot;:49,&quot;top&quot;:82.85,&quot;width&quot;:755.8250393700788}"/>
</p:tagLst>
</file>

<file path=ppt/tags/tag185.xml><?xml version="1.0" encoding="utf-8"?>
<p:tagLst xmlns:p="http://schemas.openxmlformats.org/presentationml/2006/main">
  <p:tag name="KSO_WM_DIAGRAM_VIRTUALLY_FRAME" val="{&quot;height&quot;:411.4,&quot;left&quot;:49,&quot;top&quot;:82.85,&quot;width&quot;:755.8250393700788}"/>
</p:tagLst>
</file>

<file path=ppt/tags/tag186.xml><?xml version="1.0" encoding="utf-8"?>
<p:tagLst xmlns:p="http://schemas.openxmlformats.org/presentationml/2006/main">
  <p:tag name="KSO_WM_DIAGRAM_VIRTUALLY_FRAME" val="{&quot;height&quot;:411.4,&quot;left&quot;:49,&quot;top&quot;:82.85,&quot;width&quot;:755.8250393700788}"/>
</p:tagLst>
</file>

<file path=ppt/tags/tag187.xml><?xml version="1.0" encoding="utf-8"?>
<p:tagLst xmlns:p="http://schemas.openxmlformats.org/presentationml/2006/main">
  <p:tag name="KSO_WM_DIAGRAM_VIRTUALLY_FRAME" val="{&quot;height&quot;:411.4,&quot;left&quot;:49,&quot;top&quot;:82.85,&quot;width&quot;:755.8250393700788}"/>
</p:tagLst>
</file>

<file path=ppt/tags/tag188.xml><?xml version="1.0" encoding="utf-8"?>
<p:tagLst xmlns:p="http://schemas.openxmlformats.org/presentationml/2006/main">
  <p:tag name="KSO_WM_DIAGRAM_VIRTUALLY_FRAME" val="{&quot;height&quot;:411.4,&quot;left&quot;:49,&quot;top&quot;:82.85,&quot;width&quot;:755.8250393700788}"/>
</p:tagLst>
</file>

<file path=ppt/tags/tag189.xml><?xml version="1.0" encoding="utf-8"?>
<p:tagLst xmlns:p="http://schemas.openxmlformats.org/presentationml/2006/main">
  <p:tag name="KSO_WM_DIAGRAM_VIRTUALLY_FRAME" val="{&quot;height&quot;:411.4,&quot;left&quot;:49,&quot;top&quot;:82.85,&quot;width&quot;:755.8250393700788}"/>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DIAGRAM_VIRTUALLY_FRAME" val="{&quot;height&quot;:411.4,&quot;left&quot;:49,&quot;top&quot;:82.85,&quot;width&quot;:755.8250393700788}"/>
</p:tagLst>
</file>

<file path=ppt/tags/tag191.xml><?xml version="1.0" encoding="utf-8"?>
<p:tagLst xmlns:p="http://schemas.openxmlformats.org/presentationml/2006/main">
  <p:tag name="KSO_WM_DIAGRAM_VIRTUALLY_FRAME" val="{&quot;height&quot;:411.4,&quot;left&quot;:49,&quot;top&quot;:82.85,&quot;width&quot;:755.8250393700788}"/>
</p:tagLst>
</file>

<file path=ppt/tags/tag192.xml><?xml version="1.0" encoding="utf-8"?>
<p:tagLst xmlns:p="http://schemas.openxmlformats.org/presentationml/2006/main">
  <p:tag name="KSO_WM_DIAGRAM_VIRTUALLY_FRAME" val="{&quot;height&quot;:411.4,&quot;left&quot;:49,&quot;top&quot;:82.85,&quot;width&quot;:755.8250393700788}"/>
</p:tagLst>
</file>

<file path=ppt/tags/tag193.xml><?xml version="1.0" encoding="utf-8"?>
<p:tagLst xmlns:p="http://schemas.openxmlformats.org/presentationml/2006/main">
  <p:tag name="KSO_WM_DIAGRAM_VIRTUALLY_FRAME" val="{&quot;height&quot;:411.4,&quot;left&quot;:49,&quot;top&quot;:82.85,&quot;width&quot;:755.8250393700788}"/>
</p:tagLst>
</file>

<file path=ppt/tags/tag194.xml><?xml version="1.0" encoding="utf-8"?>
<p:tagLst xmlns:p="http://schemas.openxmlformats.org/presentationml/2006/main">
  <p:tag name="KSO_WM_DIAGRAM_VIRTUALLY_FRAME" val="{&quot;height&quot;:411.4,&quot;left&quot;:49,&quot;top&quot;:82.85,&quot;width&quot;:755.8250393700788}"/>
</p:tagLst>
</file>

<file path=ppt/tags/tag195.xml><?xml version="1.0" encoding="utf-8"?>
<p:tagLst xmlns:p="http://schemas.openxmlformats.org/presentationml/2006/main">
  <p:tag name="KSO_WM_DIAGRAM_VIRTUALLY_FRAME" val="{&quot;height&quot;:411.4,&quot;left&quot;:49,&quot;top&quot;:82.85,&quot;width&quot;:755.8250393700788}"/>
</p:tagLst>
</file>

<file path=ppt/tags/tag196.xml><?xml version="1.0" encoding="utf-8"?>
<p:tagLst xmlns:p="http://schemas.openxmlformats.org/presentationml/2006/main">
  <p:tag name="KSO_WM_DIAGRAM_VIRTUALLY_FRAME" val="{&quot;height&quot;:411.4,&quot;left&quot;:49,&quot;top&quot;:82.85,&quot;width&quot;:755.8250393700788}"/>
</p:tagLst>
</file>

<file path=ppt/tags/tag197.xml><?xml version="1.0" encoding="utf-8"?>
<p:tagLst xmlns:p="http://schemas.openxmlformats.org/presentationml/2006/main">
  <p:tag name="KSO_WM_DIAGRAM_VIRTUALLY_FRAME" val="{&quot;height&quot;:411.4,&quot;left&quot;:49,&quot;top&quot;:82.85,&quot;width&quot;:755.8250393700788}"/>
</p:tagLst>
</file>

<file path=ppt/tags/tag198.xml><?xml version="1.0" encoding="utf-8"?>
<p:tagLst xmlns:p="http://schemas.openxmlformats.org/presentationml/2006/main">
  <p:tag name="KSO_WM_DIAGRAM_VIRTUALLY_FRAME" val="{&quot;height&quot;:411.4,&quot;left&quot;:49,&quot;top&quot;:82.85,&quot;width&quot;:755.8250393700788}"/>
</p:tagLst>
</file>

<file path=ppt/tags/tag199.xml><?xml version="1.0" encoding="utf-8"?>
<p:tagLst xmlns:p="http://schemas.openxmlformats.org/presentationml/2006/main">
  <p:tag name="KSO_WM_DIAGRAM_VIRTUALLY_FRAME" val="{&quot;height&quot;:411.4,&quot;left&quot;:49,&quot;top&quot;:82.85,&quot;width&quot;:755.825039370078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DIAGRAM_VIRTUALLY_FRAME" val="{&quot;height&quot;:411.4,&quot;left&quot;:49,&quot;top&quot;:82.85,&quot;width&quot;:755.8250393700788}"/>
</p:tagLst>
</file>

<file path=ppt/tags/tag201.xml><?xml version="1.0" encoding="utf-8"?>
<p:tagLst xmlns:p="http://schemas.openxmlformats.org/presentationml/2006/main">
  <p:tag name="KSO_WM_DIAGRAM_VIRTUALLY_FRAME" val="{&quot;height&quot;:411.4,&quot;left&quot;:49,&quot;top&quot;:82.85,&quot;width&quot;:755.8250393700788}"/>
</p:tagLst>
</file>

<file path=ppt/tags/tag202.xml><?xml version="1.0" encoding="utf-8"?>
<p:tagLst xmlns:p="http://schemas.openxmlformats.org/presentationml/2006/main">
  <p:tag name="KSO_WM_DIAGRAM_VIRTUALLY_FRAME" val="{&quot;height&quot;:411.4,&quot;left&quot;:49,&quot;top&quot;:82.85,&quot;width&quot;:755.8250393700788}"/>
</p:tagLst>
</file>

<file path=ppt/tags/tag203.xml><?xml version="1.0" encoding="utf-8"?>
<p:tagLst xmlns:p="http://schemas.openxmlformats.org/presentationml/2006/main">
  <p:tag name="KSO_WM_DIAGRAM_VIRTUALLY_FRAME" val="{&quot;height&quot;:411.4,&quot;left&quot;:49,&quot;top&quot;:82.85,&quot;width&quot;:755.8250393700788}"/>
</p:tagLst>
</file>

<file path=ppt/tags/tag204.xml><?xml version="1.0" encoding="utf-8"?>
<p:tagLst xmlns:p="http://schemas.openxmlformats.org/presentationml/2006/main">
  <p:tag name="KSO_WM_DIAGRAM_VIRTUALLY_FRAME" val="{&quot;height&quot;:411.4,&quot;left&quot;:49,&quot;top&quot;:82.85,&quot;width&quot;:755.8250393700788}"/>
</p:tagLst>
</file>

<file path=ppt/tags/tag205.xml><?xml version="1.0" encoding="utf-8"?>
<p:tagLst xmlns:p="http://schemas.openxmlformats.org/presentationml/2006/main">
  <p:tag name="KSO_WM_DIAGRAM_VIRTUALLY_FRAME" val="{&quot;height&quot;:411.4,&quot;left&quot;:49,&quot;top&quot;:82.85,&quot;width&quot;:755.8250393700788}"/>
</p:tagLst>
</file>

<file path=ppt/tags/tag206.xml><?xml version="1.0" encoding="utf-8"?>
<p:tagLst xmlns:p="http://schemas.openxmlformats.org/presentationml/2006/main">
  <p:tag name="KSO_WM_DIAGRAM_VIRTUALLY_FRAME" val="{&quot;height&quot;:411.4,&quot;left&quot;:49,&quot;top&quot;:82.85,&quot;width&quot;:755.8250393700788}"/>
</p:tagLst>
</file>

<file path=ppt/tags/tag207.xml><?xml version="1.0" encoding="utf-8"?>
<p:tagLst xmlns:p="http://schemas.openxmlformats.org/presentationml/2006/main">
  <p:tag name="KSO_WM_DIAGRAM_VIRTUALLY_FRAME" val="{&quot;height&quot;:411.4,&quot;left&quot;:49,&quot;top&quot;:82.85,&quot;width&quot;:755.8250393700788}"/>
</p:tagLst>
</file>

<file path=ppt/tags/tag208.xml><?xml version="1.0" encoding="utf-8"?>
<p:tagLst xmlns:p="http://schemas.openxmlformats.org/presentationml/2006/main">
  <p:tag name="KSO_WM_DIAGRAM_VIRTUALLY_FRAME" val="{&quot;height&quot;:411.4,&quot;left&quot;:49,&quot;top&quot;:82.85,&quot;width&quot;:755.8250393700788}"/>
</p:tagLst>
</file>

<file path=ppt/tags/tag209.xml><?xml version="1.0" encoding="utf-8"?>
<p:tagLst xmlns:p="http://schemas.openxmlformats.org/presentationml/2006/main">
  <p:tag name="KSO_WM_DIAGRAM_VIRTUALLY_FRAME" val="{&quot;height&quot;:411.4,&quot;left&quot;:49,&quot;top&quot;:82.85,&quot;width&quot;:755.8250393700788}"/>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DIAGRAM_VIRTUALLY_FRAME" val="{&quot;height&quot;:411.4,&quot;left&quot;:49,&quot;top&quot;:82.85,&quot;width&quot;:755.8250393700788}"/>
</p:tagLst>
</file>

<file path=ppt/tags/tag211.xml><?xml version="1.0" encoding="utf-8"?>
<p:tagLst xmlns:p="http://schemas.openxmlformats.org/presentationml/2006/main">
  <p:tag name="KSO_WM_DIAGRAM_VIRTUALLY_FRAME" val="{&quot;height&quot;:411.4,&quot;left&quot;:49,&quot;top&quot;:82.85,&quot;width&quot;:755.8250393700788}"/>
</p:tagLst>
</file>

<file path=ppt/tags/tag212.xml><?xml version="1.0" encoding="utf-8"?>
<p:tagLst xmlns:p="http://schemas.openxmlformats.org/presentationml/2006/main">
  <p:tag name="KSO_WM_DIAGRAM_VIRTUALLY_FRAME" val="{&quot;height&quot;:411.4,&quot;left&quot;:49,&quot;top&quot;:82.85,&quot;width&quot;:755.8250393700788}"/>
</p:tagLst>
</file>

<file path=ppt/tags/tag213.xml><?xml version="1.0" encoding="utf-8"?>
<p:tagLst xmlns:p="http://schemas.openxmlformats.org/presentationml/2006/main">
  <p:tag name="KSO_WM_DIAGRAM_VIRTUALLY_FRAME" val="{&quot;height&quot;:411.4,&quot;left&quot;:49,&quot;top&quot;:82.85,&quot;width&quot;:755.8250393700788}"/>
</p:tagLst>
</file>

<file path=ppt/tags/tag214.xml><?xml version="1.0" encoding="utf-8"?>
<p:tagLst xmlns:p="http://schemas.openxmlformats.org/presentationml/2006/main">
  <p:tag name="KSO_WM_DIAGRAM_VIRTUALLY_FRAME" val="{&quot;height&quot;:411.4,&quot;left&quot;:49,&quot;top&quot;:82.85,&quot;width&quot;:755.8250393700788}"/>
</p:tagLst>
</file>

<file path=ppt/tags/tag215.xml><?xml version="1.0" encoding="utf-8"?>
<p:tagLst xmlns:p="http://schemas.openxmlformats.org/presentationml/2006/main">
  <p:tag name="KSO_WM_DIAGRAM_VIRTUALLY_FRAME" val="{&quot;height&quot;:411.4,&quot;left&quot;:49,&quot;top&quot;:82.85,&quot;width&quot;:755.8250393700788}"/>
</p:tagLst>
</file>

<file path=ppt/tags/tag216.xml><?xml version="1.0" encoding="utf-8"?>
<p:tagLst xmlns:p="http://schemas.openxmlformats.org/presentationml/2006/main">
  <p:tag name="KSO_WM_DIAGRAM_VIRTUALLY_FRAME" val="{&quot;height&quot;:411.4,&quot;left&quot;:49,&quot;top&quot;:82.85,&quot;width&quot;:755.8250393700788}"/>
</p:tagLst>
</file>

<file path=ppt/tags/tag217.xml><?xml version="1.0" encoding="utf-8"?>
<p:tagLst xmlns:p="http://schemas.openxmlformats.org/presentationml/2006/main">
  <p:tag name="KSO_WM_DIAGRAM_VIRTUALLY_FRAME" val="{&quot;height&quot;:411.4,&quot;left&quot;:49,&quot;top&quot;:82.85,&quot;width&quot;:755.8250393700788}"/>
</p:tagLst>
</file>

<file path=ppt/tags/tag218.xml><?xml version="1.0" encoding="utf-8"?>
<p:tagLst xmlns:p="http://schemas.openxmlformats.org/presentationml/2006/main">
  <p:tag name="KSO_WM_DIAGRAM_VIRTUALLY_FRAME" val="{&quot;height&quot;:411.4,&quot;left&quot;:49,&quot;top&quot;:82.85,&quot;width&quot;:755.8250393700788}"/>
</p:tagLst>
</file>

<file path=ppt/tags/tag219.xml><?xml version="1.0" encoding="utf-8"?>
<p:tagLst xmlns:p="http://schemas.openxmlformats.org/presentationml/2006/main">
  <p:tag name="KSO_WM_DIAGRAM_VIRTUALLY_FRAME" val="{&quot;height&quot;:411.4,&quot;left&quot;:49,&quot;top&quot;:82.85,&quot;width&quot;:755.8250393700788}"/>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DIAGRAM_VIRTUALLY_FRAME" val="{&quot;height&quot;:411.4,&quot;left&quot;:49,&quot;top&quot;:82.85,&quot;width&quot;:755.8250393700788}"/>
</p:tagLst>
</file>

<file path=ppt/tags/tag221.xml><?xml version="1.0" encoding="utf-8"?>
<p:tagLst xmlns:p="http://schemas.openxmlformats.org/presentationml/2006/main">
  <p:tag name="KSO_WM_DIAGRAM_VIRTUALLY_FRAME" val="{&quot;height&quot;:411.4,&quot;left&quot;:49,&quot;top&quot;:82.85,&quot;width&quot;:755.8250393700788}"/>
</p:tagLst>
</file>

<file path=ppt/tags/tag222.xml><?xml version="1.0" encoding="utf-8"?>
<p:tagLst xmlns:p="http://schemas.openxmlformats.org/presentationml/2006/main">
  <p:tag name="KSO_WM_DIAGRAM_VIRTUALLY_FRAME" val="{&quot;height&quot;:411.4,&quot;left&quot;:49,&quot;top&quot;:82.85,&quot;width&quot;:755.8250393700788}"/>
</p:tagLst>
</file>

<file path=ppt/tags/tag223.xml><?xml version="1.0" encoding="utf-8"?>
<p:tagLst xmlns:p="http://schemas.openxmlformats.org/presentationml/2006/main">
  <p:tag name="KSO_WM_DIAGRAM_VIRTUALLY_FRAME" val="{&quot;height&quot;:411.4,&quot;left&quot;:49,&quot;top&quot;:82.85,&quot;width&quot;:755.8250393700788}"/>
</p:tagLst>
</file>

<file path=ppt/tags/tag224.xml><?xml version="1.0" encoding="utf-8"?>
<p:tagLst xmlns:p="http://schemas.openxmlformats.org/presentationml/2006/main">
  <p:tag name="KSO_WM_DIAGRAM_VIRTUALLY_FRAME" val="{&quot;height&quot;:411.4,&quot;left&quot;:49,&quot;top&quot;:82.85,&quot;width&quot;:755.8250393700788}"/>
</p:tagLst>
</file>

<file path=ppt/tags/tag225.xml><?xml version="1.0" encoding="utf-8"?>
<p:tagLst xmlns:p="http://schemas.openxmlformats.org/presentationml/2006/main">
  <p:tag name="KSO_WM_DIAGRAM_VIRTUALLY_FRAME" val="{&quot;height&quot;:411.4,&quot;left&quot;:49,&quot;top&quot;:82.85,&quot;width&quot;:755.8250393700788}"/>
</p:tagLst>
</file>

<file path=ppt/tags/tag226.xml><?xml version="1.0" encoding="utf-8"?>
<p:tagLst xmlns:p="http://schemas.openxmlformats.org/presentationml/2006/main">
  <p:tag name="KSO_WM_DIAGRAM_VIRTUALLY_FRAME" val="{&quot;height&quot;:411.4,&quot;left&quot;:49,&quot;top&quot;:82.85,&quot;width&quot;:755.8250393700788}"/>
</p:tagLst>
</file>

<file path=ppt/tags/tag227.xml><?xml version="1.0" encoding="utf-8"?>
<p:tagLst xmlns:p="http://schemas.openxmlformats.org/presentationml/2006/main">
  <p:tag name="KSO_WM_DIAGRAM_VIRTUALLY_FRAME" val="{&quot;height&quot;:411.4,&quot;left&quot;:49,&quot;top&quot;:82.85,&quot;width&quot;:755.8250393700788}"/>
</p:tagLst>
</file>

<file path=ppt/tags/tag228.xml><?xml version="1.0" encoding="utf-8"?>
<p:tagLst xmlns:p="http://schemas.openxmlformats.org/presentationml/2006/main">
  <p:tag name="KSO_WM_DIAGRAM_VIRTUALLY_FRAME" val="{&quot;height&quot;:411.4,&quot;left&quot;:49,&quot;top&quot;:82.85,&quot;width&quot;:755.8250393700788}"/>
</p:tagLst>
</file>

<file path=ppt/tags/tag229.xml><?xml version="1.0" encoding="utf-8"?>
<p:tagLst xmlns:p="http://schemas.openxmlformats.org/presentationml/2006/main">
  <p:tag name="KSO_WM_DIAGRAM_VIRTUALLY_FRAME" val="{&quot;height&quot;:411.4,&quot;left&quot;:49,&quot;top&quot;:82.85,&quot;width&quot;:755.8250393700788}"/>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DIAGRAM_VIRTUALLY_FRAME" val="{&quot;height&quot;:411.4,&quot;left&quot;:49,&quot;top&quot;:82.85,&quot;width&quot;:755.8250393700788}"/>
</p:tagLst>
</file>

<file path=ppt/tags/tag231.xml><?xml version="1.0" encoding="utf-8"?>
<p:tagLst xmlns:p="http://schemas.openxmlformats.org/presentationml/2006/main">
  <p:tag name="KSO_WM_DIAGRAM_VIRTUALLY_FRAME" val="{&quot;height&quot;:411.4,&quot;left&quot;:49,&quot;top&quot;:82.85,&quot;width&quot;:755.8250393700788}"/>
</p:tagLst>
</file>

<file path=ppt/tags/tag232.xml><?xml version="1.0" encoding="utf-8"?>
<p:tagLst xmlns:p="http://schemas.openxmlformats.org/presentationml/2006/main">
  <p:tag name="KSO_WM_DIAGRAM_VIRTUALLY_FRAME" val="{&quot;height&quot;:411.4,&quot;left&quot;:49,&quot;top&quot;:82.85,&quot;width&quot;:755.8250393700788}"/>
</p:tagLst>
</file>

<file path=ppt/tags/tag233.xml><?xml version="1.0" encoding="utf-8"?>
<p:tagLst xmlns:p="http://schemas.openxmlformats.org/presentationml/2006/main">
  <p:tag name="KSO_WM_DIAGRAM_VIRTUALLY_FRAME" val="{&quot;height&quot;:411.4,&quot;left&quot;:49,&quot;top&quot;:82.85,&quot;width&quot;:755.8250393700788}"/>
</p:tagLst>
</file>

<file path=ppt/tags/tag234.xml><?xml version="1.0" encoding="utf-8"?>
<p:tagLst xmlns:p="http://schemas.openxmlformats.org/presentationml/2006/main">
  <p:tag name="KSO_WM_DIAGRAM_VIRTUALLY_FRAME" val="{&quot;height&quot;:411.4,&quot;left&quot;:49,&quot;top&quot;:82.85,&quot;width&quot;:755.8250393700788}"/>
</p:tagLst>
</file>

<file path=ppt/tags/tag235.xml><?xml version="1.0" encoding="utf-8"?>
<p:tagLst xmlns:p="http://schemas.openxmlformats.org/presentationml/2006/main">
  <p:tag name="KSO_WM_DIAGRAM_VIRTUALLY_FRAME" val="{&quot;height&quot;:411.4,&quot;left&quot;:49,&quot;top&quot;:82.85,&quot;width&quot;:755.8250393700788}"/>
</p:tagLst>
</file>

<file path=ppt/tags/tag236.xml><?xml version="1.0" encoding="utf-8"?>
<p:tagLst xmlns:p="http://schemas.openxmlformats.org/presentationml/2006/main">
  <p:tag name="KSO_WM_DIAGRAM_VIRTUALLY_FRAME" val="{&quot;height&quot;:411.4,&quot;left&quot;:49,&quot;top&quot;:82.85,&quot;width&quot;:755.8250393700788}"/>
</p:tagLst>
</file>

<file path=ppt/tags/tag237.xml><?xml version="1.0" encoding="utf-8"?>
<p:tagLst xmlns:p="http://schemas.openxmlformats.org/presentationml/2006/main">
  <p:tag name="KSO_WM_DIAGRAM_VIRTUALLY_FRAME" val="{&quot;height&quot;:411.4,&quot;left&quot;:49,&quot;top&quot;:82.85,&quot;width&quot;:755.8250393700788}"/>
</p:tagLst>
</file>

<file path=ppt/tags/tag238.xml><?xml version="1.0" encoding="utf-8"?>
<p:tagLst xmlns:p="http://schemas.openxmlformats.org/presentationml/2006/main">
  <p:tag name="KSO_WM_DIAGRAM_VIRTUALLY_FRAME" val="{&quot;height&quot;:411.4,&quot;left&quot;:49,&quot;top&quot;:82.85,&quot;width&quot;:755.8250393700788}"/>
</p:tagLst>
</file>

<file path=ppt/tags/tag239.xml><?xml version="1.0" encoding="utf-8"?>
<p:tagLst xmlns:p="http://schemas.openxmlformats.org/presentationml/2006/main">
  <p:tag name="KSO_WM_DIAGRAM_VIRTUALLY_FRAME" val="{&quot;height&quot;:411.4,&quot;left&quot;:49,&quot;top&quot;:82.85,&quot;width&quot;:755.8250393700788}"/>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DIAGRAM_VIRTUALLY_FRAME" val="{&quot;height&quot;:411.4,&quot;left&quot;:49,&quot;top&quot;:82.85,&quot;width&quot;:755.8250393700788}"/>
</p:tagLst>
</file>

<file path=ppt/tags/tag241.xml><?xml version="1.0" encoding="utf-8"?>
<p:tagLst xmlns:p="http://schemas.openxmlformats.org/presentationml/2006/main">
  <p:tag name="KSO_WM_DIAGRAM_VIRTUALLY_FRAME" val="{&quot;height&quot;:411.4,&quot;left&quot;:49,&quot;top&quot;:82.85,&quot;width&quot;:755.8250393700788}"/>
</p:tagLst>
</file>

<file path=ppt/tags/tag242.xml><?xml version="1.0" encoding="utf-8"?>
<p:tagLst xmlns:p="http://schemas.openxmlformats.org/presentationml/2006/main">
  <p:tag name="KSO_WM_DIAGRAM_VIRTUALLY_FRAME" val="{&quot;height&quot;:411.4,&quot;left&quot;:49,&quot;top&quot;:82.85,&quot;width&quot;:755.8250393700788}"/>
</p:tagLst>
</file>

<file path=ppt/tags/tag243.xml><?xml version="1.0" encoding="utf-8"?>
<p:tagLst xmlns:p="http://schemas.openxmlformats.org/presentationml/2006/main">
  <p:tag name="KSO_WM_DIAGRAM_VIRTUALLY_FRAME" val="{&quot;height&quot;:411.4,&quot;left&quot;:49,&quot;top&quot;:82.85,&quot;width&quot;:755.8250393700788}"/>
</p:tagLst>
</file>

<file path=ppt/tags/tag244.xml><?xml version="1.0" encoding="utf-8"?>
<p:tagLst xmlns:p="http://schemas.openxmlformats.org/presentationml/2006/main">
  <p:tag name="KSO_WM_DIAGRAM_VIRTUALLY_FRAME" val="{&quot;height&quot;:411.4,&quot;left&quot;:49,&quot;top&quot;:82.85,&quot;width&quot;:755.8250393700788}"/>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4629</Words>
  <Application>WPS 演示</Application>
  <PresentationFormat>自定义</PresentationFormat>
  <Paragraphs>427</Paragraphs>
  <Slides>40</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949</cp:revision>
  <dcterms:created xsi:type="dcterms:W3CDTF">2022-12-29T11:59:00Z</dcterms:created>
  <dcterms:modified xsi:type="dcterms:W3CDTF">2024-11-08T01:35:33Z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2052-12.1.0.18608</vt:lpwstr>
  </property>
</Properties>
</file>